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61" r:id="rId5"/>
  </p:sldMasterIdLst>
  <p:notesMasterIdLst>
    <p:notesMasterId r:id="rId7"/>
  </p:notesMasterIdLst>
  <p:handoutMasterIdLst>
    <p:handoutMasterId r:id="rId8"/>
  </p:handoutMasterIdLst>
  <p:sldIdLst>
    <p:sldId id="276" r:id="rId6"/>
  </p:sldIdLst>
  <p:sldSz cx="43891200" cy="32918400"/>
  <p:notesSz cx="6858000" cy="9313863"/>
  <p:custDataLst>
    <p:tags r:id="rId9"/>
  </p:custDataLst>
  <p:defaultTextStyle>
    <a:defPPr>
      <a:defRPr lang="en-US"/>
    </a:defPPr>
    <a:lvl1pPr algn="l" rtl="0" fontAlgn="base">
      <a:spcBef>
        <a:spcPct val="0"/>
      </a:spcBef>
      <a:spcAft>
        <a:spcPct val="0"/>
      </a:spcAft>
      <a:defRPr sz="9500" kern="1200">
        <a:solidFill>
          <a:schemeClr val="tx1"/>
        </a:solidFill>
        <a:latin typeface="Arial" charset="0"/>
        <a:ea typeface="+mn-ea"/>
        <a:cs typeface="+mn-cs"/>
      </a:defRPr>
    </a:lvl1pPr>
    <a:lvl2pPr marL="457200" algn="l" rtl="0" fontAlgn="base">
      <a:spcBef>
        <a:spcPct val="0"/>
      </a:spcBef>
      <a:spcAft>
        <a:spcPct val="0"/>
      </a:spcAft>
      <a:defRPr sz="9500" kern="1200">
        <a:solidFill>
          <a:schemeClr val="tx1"/>
        </a:solidFill>
        <a:latin typeface="Arial" charset="0"/>
        <a:ea typeface="+mn-ea"/>
        <a:cs typeface="+mn-cs"/>
      </a:defRPr>
    </a:lvl2pPr>
    <a:lvl3pPr marL="914400" algn="l" rtl="0" fontAlgn="base">
      <a:spcBef>
        <a:spcPct val="0"/>
      </a:spcBef>
      <a:spcAft>
        <a:spcPct val="0"/>
      </a:spcAft>
      <a:defRPr sz="9500" kern="1200">
        <a:solidFill>
          <a:schemeClr val="tx1"/>
        </a:solidFill>
        <a:latin typeface="Arial" charset="0"/>
        <a:ea typeface="+mn-ea"/>
        <a:cs typeface="+mn-cs"/>
      </a:defRPr>
    </a:lvl3pPr>
    <a:lvl4pPr marL="1371600" algn="l" rtl="0" fontAlgn="base">
      <a:spcBef>
        <a:spcPct val="0"/>
      </a:spcBef>
      <a:spcAft>
        <a:spcPct val="0"/>
      </a:spcAft>
      <a:defRPr sz="9500" kern="1200">
        <a:solidFill>
          <a:schemeClr val="tx1"/>
        </a:solidFill>
        <a:latin typeface="Arial" charset="0"/>
        <a:ea typeface="+mn-ea"/>
        <a:cs typeface="+mn-cs"/>
      </a:defRPr>
    </a:lvl4pPr>
    <a:lvl5pPr marL="1828800" algn="l" rtl="0" fontAlgn="base">
      <a:spcBef>
        <a:spcPct val="0"/>
      </a:spcBef>
      <a:spcAft>
        <a:spcPct val="0"/>
      </a:spcAft>
      <a:defRPr sz="9500" kern="1200">
        <a:solidFill>
          <a:schemeClr val="tx1"/>
        </a:solidFill>
        <a:latin typeface="Arial" charset="0"/>
        <a:ea typeface="+mn-ea"/>
        <a:cs typeface="+mn-cs"/>
      </a:defRPr>
    </a:lvl5pPr>
    <a:lvl6pPr marL="2286000" algn="l" defTabSz="914400" rtl="0" eaLnBrk="1" latinLnBrk="0" hangingPunct="1">
      <a:defRPr sz="9500" kern="1200">
        <a:solidFill>
          <a:schemeClr val="tx1"/>
        </a:solidFill>
        <a:latin typeface="Arial" charset="0"/>
        <a:ea typeface="+mn-ea"/>
        <a:cs typeface="+mn-cs"/>
      </a:defRPr>
    </a:lvl6pPr>
    <a:lvl7pPr marL="2743200" algn="l" defTabSz="914400" rtl="0" eaLnBrk="1" latinLnBrk="0" hangingPunct="1">
      <a:defRPr sz="9500" kern="1200">
        <a:solidFill>
          <a:schemeClr val="tx1"/>
        </a:solidFill>
        <a:latin typeface="Arial" charset="0"/>
        <a:ea typeface="+mn-ea"/>
        <a:cs typeface="+mn-cs"/>
      </a:defRPr>
    </a:lvl7pPr>
    <a:lvl8pPr marL="3200400" algn="l" defTabSz="914400" rtl="0" eaLnBrk="1" latinLnBrk="0" hangingPunct="1">
      <a:defRPr sz="9500" kern="1200">
        <a:solidFill>
          <a:schemeClr val="tx1"/>
        </a:solidFill>
        <a:latin typeface="Arial" charset="0"/>
        <a:ea typeface="+mn-ea"/>
        <a:cs typeface="+mn-cs"/>
      </a:defRPr>
    </a:lvl8pPr>
    <a:lvl9pPr marL="3657600" algn="l" defTabSz="914400" rtl="0" eaLnBrk="1" latinLnBrk="0" hangingPunct="1">
      <a:defRPr sz="95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9563">
          <p15:clr>
            <a:srgbClr val="A4A3A4"/>
          </p15:clr>
        </p15:guide>
        <p15:guide id="2" orient="horz" pos="15336">
          <p15:clr>
            <a:srgbClr val="A4A3A4"/>
          </p15:clr>
        </p15:guide>
        <p15:guide id="3" orient="horz" pos="11496">
          <p15:clr>
            <a:srgbClr val="A4A3A4"/>
          </p15:clr>
        </p15:guide>
        <p15:guide id="4" orient="horz" pos="3864">
          <p15:clr>
            <a:srgbClr val="A4A3A4"/>
          </p15:clr>
        </p15:guide>
        <p15:guide id="5" orient="horz" pos="7656">
          <p15:clr>
            <a:srgbClr val="A4A3A4"/>
          </p15:clr>
        </p15:guide>
        <p15:guide id="6" pos="18389">
          <p15:clr>
            <a:srgbClr val="A4A3A4"/>
          </p15:clr>
        </p15:guide>
        <p15:guide id="7" pos="9235">
          <p15:clr>
            <a:srgbClr val="A4A3A4"/>
          </p15:clr>
        </p15:guide>
        <p15:guide id="8" pos="9461">
          <p15:clr>
            <a:srgbClr val="A4A3A4"/>
          </p15:clr>
        </p15:guide>
        <p15:guide id="9" pos="18144">
          <p15:clr>
            <a:srgbClr val="A4A3A4"/>
          </p15:clr>
        </p15:guide>
        <p15:guide id="10" pos="2707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A2"/>
    <a:srgbClr val="D9D9D9"/>
    <a:srgbClr val="717170"/>
    <a:srgbClr val="A3A5B1"/>
    <a:srgbClr val="BAA7AC"/>
    <a:srgbClr val="D7C0C6"/>
    <a:srgbClr val="A9ACB5"/>
    <a:srgbClr val="292929"/>
    <a:srgbClr val="333333"/>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89910" autoAdjust="0"/>
  </p:normalViewPr>
  <p:slideViewPr>
    <p:cSldViewPr snapToGrid="0" showGuides="1">
      <p:cViewPr varScale="1">
        <p:scale>
          <a:sx n="10" d="100"/>
          <a:sy n="10" d="100"/>
        </p:scale>
        <p:origin x="-164" y="136"/>
      </p:cViewPr>
      <p:guideLst>
        <p:guide orient="horz" pos="19563"/>
        <p:guide orient="horz" pos="15336"/>
        <p:guide orient="horz" pos="11496"/>
        <p:guide orient="horz" pos="3864"/>
        <p:guide orient="horz" pos="7656"/>
        <p:guide pos="18389"/>
        <p:guide pos="9235"/>
        <p:guide pos="9461"/>
        <p:guide pos="18144"/>
        <p:guide pos="27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notesViewPr>
    <p:cSldViewPr snapToGrid="0">
      <p:cViewPr varScale="1">
        <p:scale>
          <a:sx n="83" d="100"/>
          <a:sy n="83" d="100"/>
        </p:scale>
        <p:origin x="38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81A674B7-C215-421C-9D85-9D4D19AF6450}" type="datetimeFigureOut">
              <a:rPr lang="en-US" smtClean="0"/>
              <a:t>11/1/2019</a:t>
            </a:fld>
            <a:endParaRPr lang="en-US" dirty="0"/>
          </a:p>
        </p:txBody>
      </p:sp>
      <p:sp>
        <p:nvSpPr>
          <p:cNvPr id="4" name="Footer Placehold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2414015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638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6388" name="Rectangle 4"/>
          <p:cNvSpPr>
            <a:spLocks noGrp="1" noRot="1" noChangeAspect="1" noChangeArrowheads="1" noTextEdit="1"/>
          </p:cNvSpPr>
          <p:nvPr>
            <p:ph type="sldImg" idx="2"/>
          </p:nvPr>
        </p:nvSpPr>
        <p:spPr bwMode="auto">
          <a:xfrm>
            <a:off x="1100138" y="698500"/>
            <a:ext cx="4657725" cy="34925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6391"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D7702C-C699-4CE4-9B53-F5D371EFF682}" type="slidenum">
              <a:rPr lang="en-US"/>
              <a:pPr/>
              <a:t>‹#›</a:t>
            </a:fld>
            <a:endParaRPr lang="en-US" dirty="0"/>
          </a:p>
        </p:txBody>
      </p:sp>
    </p:spTree>
    <p:extLst>
      <p:ext uri="{BB962C8B-B14F-4D97-AF65-F5344CB8AC3E}">
        <p14:creationId xmlns:p14="http://schemas.microsoft.com/office/powerpoint/2010/main" val="26618896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NA Desig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951264" y="3055941"/>
            <a:ext cx="30105804" cy="769937"/>
          </a:xfrm>
        </p:spPr>
        <p:txBody>
          <a:bodyPr/>
          <a:lstStyle>
            <a:lvl2pPr>
              <a:defRPr sz="4000"/>
            </a:lvl2pPr>
            <a:lvl3pPr>
              <a:defRPr sz="4000"/>
            </a:lvl3pPr>
            <a:lvl4pPr>
              <a:defRPr sz="4000"/>
            </a:lvl4pPr>
            <a:lvl5pPr>
              <a:defRPr sz="4000"/>
            </a:lvl5pPr>
          </a:lstStyle>
          <a:p>
            <a:pPr lvl="0"/>
            <a:r>
              <a:rPr lang="en-US" dirty="0" smtClean="0"/>
              <a:t>Click to edit Master text styles</a:t>
            </a:r>
          </a:p>
        </p:txBody>
      </p:sp>
      <p:sp>
        <p:nvSpPr>
          <p:cNvPr id="8" name="Text Placeholder 7"/>
          <p:cNvSpPr>
            <a:spLocks noGrp="1"/>
          </p:cNvSpPr>
          <p:nvPr>
            <p:ph type="body" sz="quarter" idx="10"/>
          </p:nvPr>
        </p:nvSpPr>
        <p:spPr>
          <a:xfrm>
            <a:off x="1444122" y="4686298"/>
            <a:ext cx="34378845" cy="1075020"/>
          </a:xfrm>
        </p:spPr>
        <p:txBody>
          <a:bodyPr/>
          <a:lstStyle>
            <a:lvl1pPr>
              <a:lnSpc>
                <a:spcPct val="95000"/>
              </a:lnSpc>
              <a:defRPr sz="4000" b="0">
                <a:solidFill>
                  <a:schemeClr val="bg1"/>
                </a:solidFill>
              </a:defRPr>
            </a:lvl1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Header Desig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951264" y="3055941"/>
            <a:ext cx="30105804" cy="769937"/>
          </a:xfrm>
        </p:spPr>
        <p:txBody>
          <a:bodyPr/>
          <a:lstStyle>
            <a:lvl2pPr>
              <a:defRPr sz="4000"/>
            </a:lvl2pPr>
            <a:lvl3pPr>
              <a:defRPr sz="4000"/>
            </a:lvl3pPr>
            <a:lvl4pPr>
              <a:defRPr sz="4000"/>
            </a:lvl4pPr>
            <a:lvl5pPr>
              <a:defRPr sz="4000"/>
            </a:lvl5pPr>
          </a:lstStyle>
          <a:p>
            <a:pPr lvl="0"/>
            <a:r>
              <a:rPr lang="en-US" dirty="0" smtClean="0"/>
              <a:t>Click to edit Master text styles</a:t>
            </a:r>
          </a:p>
        </p:txBody>
      </p:sp>
      <p:sp>
        <p:nvSpPr>
          <p:cNvPr id="8" name="Text Placeholder 7"/>
          <p:cNvSpPr>
            <a:spLocks noGrp="1"/>
          </p:cNvSpPr>
          <p:nvPr>
            <p:ph type="body" sz="quarter" idx="10"/>
          </p:nvPr>
        </p:nvSpPr>
        <p:spPr>
          <a:xfrm>
            <a:off x="1951265" y="4584698"/>
            <a:ext cx="34378845" cy="1075020"/>
          </a:xfrm>
        </p:spPr>
        <p:txBody>
          <a:bodyPr/>
          <a:lstStyle>
            <a:lvl1pPr>
              <a:lnSpc>
                <a:spcPct val="95000"/>
              </a:lnSpc>
              <a:defRPr sz="4000" b="0">
                <a:solidFill>
                  <a:schemeClr val="bg1"/>
                </a:solidFill>
              </a:defRPr>
            </a:lvl1pPr>
          </a:lstStyle>
          <a:p>
            <a:pPr lvl="0"/>
            <a:r>
              <a:rPr lang="en-US" dirty="0" smtClean="0"/>
              <a:t>Click to edit Master text styles</a:t>
            </a:r>
          </a:p>
        </p:txBody>
      </p:sp>
      <p:sp>
        <p:nvSpPr>
          <p:cNvPr id="4" name="Rectangle 3"/>
          <p:cNvSpPr/>
          <p:nvPr userDrawn="1"/>
        </p:nvSpPr>
        <p:spPr bwMode="auto">
          <a:xfrm>
            <a:off x="36008441" y="630621"/>
            <a:ext cx="6432331" cy="4792717"/>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dirty="0" smtClean="0">
              <a:ln>
                <a:noFill/>
              </a:ln>
              <a:solidFill>
                <a:schemeClr val="tx1"/>
              </a:solidFill>
              <a:effectLst/>
              <a:latin typeface="Arial" charset="0"/>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666504" y="1379230"/>
            <a:ext cx="5091165" cy="4023360"/>
          </a:xfrm>
          <a:prstGeom prst="rect">
            <a:avLst/>
          </a:prstGeom>
        </p:spPr>
      </p:pic>
    </p:spTree>
    <p:extLst>
      <p:ext uri="{BB962C8B-B14F-4D97-AF65-F5344CB8AC3E}">
        <p14:creationId xmlns:p14="http://schemas.microsoft.com/office/powerpoint/2010/main" val="26668235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bwMode="auto">
          <a:xfrm>
            <a:off x="0" y="-50800"/>
            <a:ext cx="43891200" cy="32969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dirty="0" smtClean="0">
              <a:ln>
                <a:noFill/>
              </a:ln>
              <a:solidFill>
                <a:schemeClr val="tx1"/>
              </a:solidFill>
              <a:effectLst/>
              <a:latin typeface="Arial" charset="0"/>
            </a:endParaRPr>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34320115" y="31086709"/>
            <a:ext cx="8945336" cy="8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49881" b="36172"/>
          <a:stretch/>
        </p:blipFill>
        <p:spPr bwMode="auto">
          <a:xfrm>
            <a:off x="22191964" y="3058410"/>
            <a:ext cx="16271874" cy="2229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userDrawn="1"/>
        </p:nvSpPr>
        <p:spPr bwMode="invGray">
          <a:xfrm>
            <a:off x="884465" y="4521200"/>
            <a:ext cx="42092336" cy="14478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pic>
        <p:nvPicPr>
          <p:cNvPr id="13" name="Picture 1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rot="10800000">
            <a:off x="3665947" y="31086709"/>
            <a:ext cx="8945328" cy="8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userDrawn="1"/>
        </p:nvSpPr>
        <p:spPr bwMode="auto">
          <a:xfrm>
            <a:off x="884465" y="31900813"/>
            <a:ext cx="42092336" cy="36195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15" name="Picture 14"/>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67932" t="-3515"/>
          <a:stretch/>
        </p:blipFill>
        <p:spPr bwMode="auto">
          <a:xfrm>
            <a:off x="1" y="31056263"/>
            <a:ext cx="2868565" cy="89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7484122" y="553664"/>
            <a:ext cx="4014257" cy="337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8789" name="Rectangle 5"/>
          <p:cNvSpPr>
            <a:spLocks noGrp="1" noChangeArrowheads="1"/>
          </p:cNvSpPr>
          <p:nvPr>
            <p:ph type="title"/>
          </p:nvPr>
        </p:nvSpPr>
        <p:spPr bwMode="auto">
          <a:xfrm>
            <a:off x="1951264" y="1112841"/>
            <a:ext cx="30175200" cy="1271587"/>
          </a:xfrm>
          <a:prstGeom prst="rect">
            <a:avLst/>
          </a:prstGeom>
          <a:noFill/>
          <a:ln w="9525">
            <a:noFill/>
            <a:miter lim="800000"/>
            <a:headEnd/>
            <a:tailEnd/>
          </a:ln>
          <a:effectLst/>
        </p:spPr>
        <p:txBody>
          <a:bodyPr vert="horz" wrap="square" lIns="425263" tIns="212634" rIns="425263" bIns="212634" numCol="1" anchor="t" anchorCtr="0" compatLnSpc="1">
            <a:prstTxWarp prst="textNoShape">
              <a:avLst/>
            </a:prstTxWarp>
          </a:bodyPr>
          <a:lstStyle/>
          <a:p>
            <a:pPr lvl="0"/>
            <a:r>
              <a:rPr lang="en-US" dirty="0" smtClean="0"/>
              <a:t>Click to edit Master title style</a:t>
            </a:r>
          </a:p>
        </p:txBody>
      </p:sp>
      <p:sp>
        <p:nvSpPr>
          <p:cNvPr id="118790" name="Rectangle 6"/>
          <p:cNvSpPr>
            <a:spLocks noGrp="1" noChangeArrowheads="1"/>
          </p:cNvSpPr>
          <p:nvPr>
            <p:ph type="body" idx="1"/>
          </p:nvPr>
        </p:nvSpPr>
        <p:spPr bwMode="auto">
          <a:xfrm>
            <a:off x="1951264" y="3055941"/>
            <a:ext cx="30105804" cy="769937"/>
          </a:xfrm>
          <a:prstGeom prst="rect">
            <a:avLst/>
          </a:prstGeom>
          <a:noFill/>
          <a:ln w="9525">
            <a:noFill/>
            <a:miter lim="800000"/>
            <a:headEnd/>
            <a:tailEnd/>
          </a:ln>
          <a:effectLst/>
        </p:spPr>
        <p:txBody>
          <a:bodyPr vert="horz" wrap="square" lIns="429579" tIns="0" rIns="0" bIns="0" numCol="1" anchor="t" anchorCtr="0" compatLnSpc="1">
            <a:prstTxWarp prst="textNoShape">
              <a:avLst/>
            </a:prstTxWarp>
          </a:bodyPr>
          <a:lstStyle/>
          <a:p>
            <a:pPr lvl="0"/>
            <a:r>
              <a:rPr lang="en-US" dirty="0" smtClean="0"/>
              <a:t>Click to edit Master text styles</a:t>
            </a:r>
          </a:p>
        </p:txBody>
      </p:sp>
    </p:spTree>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txStyles>
    <p:titleStyle>
      <a:lvl1pPr algn="l" defTabSz="18610263" rtl="0" fontAlgn="base">
        <a:lnSpc>
          <a:spcPct val="85000"/>
        </a:lnSpc>
        <a:spcBef>
          <a:spcPct val="0"/>
        </a:spcBef>
        <a:spcAft>
          <a:spcPct val="0"/>
        </a:spcAft>
        <a:defRPr sz="9500" b="1">
          <a:solidFill>
            <a:srgbClr val="717170"/>
          </a:solidFill>
          <a:latin typeface="+mj-lt"/>
          <a:ea typeface="+mj-ea"/>
          <a:cs typeface="+mj-cs"/>
        </a:defRPr>
      </a:lvl1pPr>
      <a:lvl2pPr algn="l" defTabSz="18610263" rtl="0" fontAlgn="base">
        <a:lnSpc>
          <a:spcPct val="85000"/>
        </a:lnSpc>
        <a:spcBef>
          <a:spcPct val="0"/>
        </a:spcBef>
        <a:spcAft>
          <a:spcPct val="0"/>
        </a:spcAft>
        <a:defRPr sz="9500" b="1">
          <a:solidFill>
            <a:srgbClr val="292929"/>
          </a:solidFill>
          <a:latin typeface="Arial" charset="0"/>
          <a:cs typeface="Arial" charset="0"/>
        </a:defRPr>
      </a:lvl2pPr>
      <a:lvl3pPr algn="l" defTabSz="18610263" rtl="0" fontAlgn="base">
        <a:lnSpc>
          <a:spcPct val="85000"/>
        </a:lnSpc>
        <a:spcBef>
          <a:spcPct val="0"/>
        </a:spcBef>
        <a:spcAft>
          <a:spcPct val="0"/>
        </a:spcAft>
        <a:defRPr sz="9500" b="1">
          <a:solidFill>
            <a:srgbClr val="292929"/>
          </a:solidFill>
          <a:latin typeface="Arial" charset="0"/>
          <a:cs typeface="Arial" charset="0"/>
        </a:defRPr>
      </a:lvl3pPr>
      <a:lvl4pPr algn="l" defTabSz="18610263" rtl="0" fontAlgn="base">
        <a:lnSpc>
          <a:spcPct val="85000"/>
        </a:lnSpc>
        <a:spcBef>
          <a:spcPct val="0"/>
        </a:spcBef>
        <a:spcAft>
          <a:spcPct val="0"/>
        </a:spcAft>
        <a:defRPr sz="9500" b="1">
          <a:solidFill>
            <a:srgbClr val="292929"/>
          </a:solidFill>
          <a:latin typeface="Arial" charset="0"/>
          <a:cs typeface="Arial" charset="0"/>
        </a:defRPr>
      </a:lvl4pPr>
      <a:lvl5pPr algn="l" defTabSz="18610263" rtl="0" fontAlgn="base">
        <a:lnSpc>
          <a:spcPct val="85000"/>
        </a:lnSpc>
        <a:spcBef>
          <a:spcPct val="0"/>
        </a:spcBef>
        <a:spcAft>
          <a:spcPct val="0"/>
        </a:spcAft>
        <a:defRPr sz="9500" b="1">
          <a:solidFill>
            <a:srgbClr val="292929"/>
          </a:solidFill>
          <a:latin typeface="Arial" charset="0"/>
          <a:cs typeface="Arial" charset="0"/>
        </a:defRPr>
      </a:lvl5pPr>
      <a:lvl6pPr marL="457200" algn="l" defTabSz="18610263" rtl="0" fontAlgn="base">
        <a:lnSpc>
          <a:spcPct val="85000"/>
        </a:lnSpc>
        <a:spcBef>
          <a:spcPct val="0"/>
        </a:spcBef>
        <a:spcAft>
          <a:spcPct val="0"/>
        </a:spcAft>
        <a:defRPr sz="9500" b="1">
          <a:solidFill>
            <a:srgbClr val="292929"/>
          </a:solidFill>
          <a:latin typeface="Arial" charset="0"/>
          <a:cs typeface="Arial" charset="0"/>
        </a:defRPr>
      </a:lvl6pPr>
      <a:lvl7pPr marL="914400" algn="l" defTabSz="18610263" rtl="0" fontAlgn="base">
        <a:lnSpc>
          <a:spcPct val="85000"/>
        </a:lnSpc>
        <a:spcBef>
          <a:spcPct val="0"/>
        </a:spcBef>
        <a:spcAft>
          <a:spcPct val="0"/>
        </a:spcAft>
        <a:defRPr sz="9500" b="1">
          <a:solidFill>
            <a:srgbClr val="292929"/>
          </a:solidFill>
          <a:latin typeface="Arial" charset="0"/>
          <a:cs typeface="Arial" charset="0"/>
        </a:defRPr>
      </a:lvl7pPr>
      <a:lvl8pPr marL="1371600" algn="l" defTabSz="18610263" rtl="0" fontAlgn="base">
        <a:lnSpc>
          <a:spcPct val="85000"/>
        </a:lnSpc>
        <a:spcBef>
          <a:spcPct val="0"/>
        </a:spcBef>
        <a:spcAft>
          <a:spcPct val="0"/>
        </a:spcAft>
        <a:defRPr sz="9500" b="1">
          <a:solidFill>
            <a:srgbClr val="292929"/>
          </a:solidFill>
          <a:latin typeface="Arial" charset="0"/>
          <a:cs typeface="Arial" charset="0"/>
        </a:defRPr>
      </a:lvl8pPr>
      <a:lvl9pPr marL="1828800" algn="l" defTabSz="18610263" rtl="0" fontAlgn="base">
        <a:lnSpc>
          <a:spcPct val="85000"/>
        </a:lnSpc>
        <a:spcBef>
          <a:spcPct val="0"/>
        </a:spcBef>
        <a:spcAft>
          <a:spcPct val="0"/>
        </a:spcAft>
        <a:defRPr sz="9500" b="1">
          <a:solidFill>
            <a:srgbClr val="292929"/>
          </a:solidFill>
          <a:latin typeface="Arial" charset="0"/>
          <a:cs typeface="Arial" charset="0"/>
        </a:defRPr>
      </a:lvl9pPr>
    </p:titleStyle>
    <p:bodyStyle>
      <a:lvl1pPr marL="1585913" indent="-1585913" algn="l" defTabSz="18610263" rtl="0" fontAlgn="base">
        <a:lnSpc>
          <a:spcPct val="85000"/>
        </a:lnSpc>
        <a:spcBef>
          <a:spcPct val="0"/>
        </a:spcBef>
        <a:spcAft>
          <a:spcPct val="0"/>
        </a:spcAft>
        <a:defRPr sz="6500" b="1">
          <a:solidFill>
            <a:srgbClr val="717170"/>
          </a:solidFill>
          <a:latin typeface="+mn-lt"/>
          <a:ea typeface="+mn-ea"/>
          <a:cs typeface="+mn-cs"/>
        </a:defRPr>
      </a:lvl1pPr>
      <a:lvl2pPr marL="3430588" indent="-1319213" algn="l" defTabSz="18610263" rtl="0" fontAlgn="base">
        <a:spcBef>
          <a:spcPct val="20000"/>
        </a:spcBef>
        <a:spcAft>
          <a:spcPct val="0"/>
        </a:spcAft>
        <a:defRPr sz="13700">
          <a:solidFill>
            <a:schemeClr val="tx1"/>
          </a:solidFill>
          <a:latin typeface="Times New Roman" pitchFamily="18" charset="0"/>
          <a:cs typeface="+mn-cs"/>
        </a:defRPr>
      </a:lvl2pPr>
      <a:lvl3pPr marL="5283200" indent="-1060450" algn="l" defTabSz="18610263" rtl="0" fontAlgn="base">
        <a:spcBef>
          <a:spcPct val="20000"/>
        </a:spcBef>
        <a:spcAft>
          <a:spcPct val="0"/>
        </a:spcAft>
        <a:defRPr sz="11600">
          <a:solidFill>
            <a:schemeClr val="tx1"/>
          </a:solidFill>
          <a:latin typeface="Times New Roman" pitchFamily="18" charset="0"/>
          <a:cs typeface="+mn-cs"/>
        </a:defRPr>
      </a:lvl3pPr>
      <a:lvl4pPr marL="7402513" indent="-1060450" algn="l" defTabSz="18610263" rtl="0" fontAlgn="base">
        <a:spcBef>
          <a:spcPct val="20000"/>
        </a:spcBef>
        <a:spcAft>
          <a:spcPct val="0"/>
        </a:spcAft>
        <a:defRPr sz="10000">
          <a:solidFill>
            <a:schemeClr val="tx1"/>
          </a:solidFill>
          <a:latin typeface="Times New Roman" pitchFamily="18" charset="0"/>
          <a:cs typeface="+mn-cs"/>
        </a:defRPr>
      </a:lvl4pPr>
      <a:lvl5pPr marL="9513888" indent="-1060450" algn="l" defTabSz="18610263" rtl="0" fontAlgn="base">
        <a:spcBef>
          <a:spcPct val="20000"/>
        </a:spcBef>
        <a:spcAft>
          <a:spcPct val="0"/>
        </a:spcAft>
        <a:defRPr sz="10000">
          <a:solidFill>
            <a:schemeClr val="tx1"/>
          </a:solidFill>
          <a:latin typeface="Times New Roman" pitchFamily="18" charset="0"/>
          <a:cs typeface="+mn-cs"/>
        </a:defRPr>
      </a:lvl5pPr>
      <a:lvl6pPr marL="9971088" indent="-1060450" algn="l" defTabSz="18610263" rtl="0" fontAlgn="base">
        <a:spcBef>
          <a:spcPct val="20000"/>
        </a:spcBef>
        <a:spcAft>
          <a:spcPct val="0"/>
        </a:spcAft>
        <a:defRPr sz="10000">
          <a:solidFill>
            <a:schemeClr val="tx1"/>
          </a:solidFill>
          <a:latin typeface="Times New Roman" pitchFamily="18" charset="0"/>
          <a:cs typeface="+mn-cs"/>
        </a:defRPr>
      </a:lvl6pPr>
      <a:lvl7pPr marL="10428288" indent="-1060450" algn="l" defTabSz="18610263" rtl="0" fontAlgn="base">
        <a:spcBef>
          <a:spcPct val="20000"/>
        </a:spcBef>
        <a:spcAft>
          <a:spcPct val="0"/>
        </a:spcAft>
        <a:defRPr sz="10000">
          <a:solidFill>
            <a:schemeClr val="tx1"/>
          </a:solidFill>
          <a:latin typeface="Times New Roman" pitchFamily="18" charset="0"/>
          <a:cs typeface="+mn-cs"/>
        </a:defRPr>
      </a:lvl7pPr>
      <a:lvl8pPr marL="10885488" indent="-1060450" algn="l" defTabSz="18610263" rtl="0" fontAlgn="base">
        <a:spcBef>
          <a:spcPct val="20000"/>
        </a:spcBef>
        <a:spcAft>
          <a:spcPct val="0"/>
        </a:spcAft>
        <a:defRPr sz="10000">
          <a:solidFill>
            <a:schemeClr val="tx1"/>
          </a:solidFill>
          <a:latin typeface="Times New Roman" pitchFamily="18" charset="0"/>
          <a:cs typeface="+mn-cs"/>
        </a:defRPr>
      </a:lvl8pPr>
      <a:lvl9pPr marL="11342688" indent="-1060450" algn="l" defTabSz="18610263" rtl="0" fontAlgn="base">
        <a:spcBef>
          <a:spcPct val="20000"/>
        </a:spcBef>
        <a:spcAft>
          <a:spcPct val="0"/>
        </a:spcAft>
        <a:defRPr sz="10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p:cNvSpPr/>
          <p:nvPr userDrawn="1"/>
        </p:nvSpPr>
        <p:spPr bwMode="invGray">
          <a:xfrm>
            <a:off x="0" y="0"/>
            <a:ext cx="43891200" cy="7249886"/>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8789" name="Rectangle 5"/>
          <p:cNvSpPr>
            <a:spLocks noGrp="1" noChangeArrowheads="1"/>
          </p:cNvSpPr>
          <p:nvPr>
            <p:ph type="title"/>
          </p:nvPr>
        </p:nvSpPr>
        <p:spPr bwMode="auto">
          <a:xfrm>
            <a:off x="1951264" y="1112841"/>
            <a:ext cx="30175200" cy="1271587"/>
          </a:xfrm>
          <a:prstGeom prst="rect">
            <a:avLst/>
          </a:prstGeom>
          <a:noFill/>
          <a:ln w="9525">
            <a:noFill/>
            <a:miter lim="800000"/>
            <a:headEnd/>
            <a:tailEnd/>
          </a:ln>
          <a:effectLst/>
        </p:spPr>
        <p:txBody>
          <a:bodyPr vert="horz" wrap="square" lIns="425263" tIns="212634" rIns="425263" bIns="212634" numCol="1" anchor="t" anchorCtr="0" compatLnSpc="1">
            <a:prstTxWarp prst="textNoShape">
              <a:avLst/>
            </a:prstTxWarp>
          </a:bodyPr>
          <a:lstStyle/>
          <a:p>
            <a:pPr lvl="0"/>
            <a:r>
              <a:rPr lang="en-US" dirty="0" smtClean="0"/>
              <a:t>Click to edit Master title style</a:t>
            </a:r>
          </a:p>
        </p:txBody>
      </p:sp>
      <p:sp>
        <p:nvSpPr>
          <p:cNvPr id="118790" name="Rectangle 6"/>
          <p:cNvSpPr>
            <a:spLocks noGrp="1" noChangeArrowheads="1"/>
          </p:cNvSpPr>
          <p:nvPr>
            <p:ph type="body" idx="1"/>
          </p:nvPr>
        </p:nvSpPr>
        <p:spPr bwMode="auto">
          <a:xfrm>
            <a:off x="1951264" y="3055941"/>
            <a:ext cx="30105804" cy="769937"/>
          </a:xfrm>
          <a:prstGeom prst="rect">
            <a:avLst/>
          </a:prstGeom>
          <a:noFill/>
          <a:ln w="9525">
            <a:noFill/>
            <a:miter lim="800000"/>
            <a:headEnd/>
            <a:tailEnd/>
          </a:ln>
          <a:effectLst/>
        </p:spPr>
        <p:txBody>
          <a:bodyPr vert="horz" wrap="square" lIns="429579" tIns="0" rIns="0" bIns="0" numCol="1" anchor="t" anchorCtr="0" compatLnSpc="1">
            <a:prstTxWarp prst="textNoShape">
              <a:avLst/>
            </a:prstTxWarp>
          </a:bodyPr>
          <a:lstStyle/>
          <a:p>
            <a:pPr lvl="0"/>
            <a:r>
              <a:rPr lang="en-US" dirty="0" smtClean="0"/>
              <a:t>Click to edit Master text styles</a:t>
            </a:r>
          </a:p>
        </p:txBody>
      </p:sp>
      <p:pic>
        <p:nvPicPr>
          <p:cNvPr id="2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invGray">
          <a:xfrm>
            <a:off x="36770462" y="1091218"/>
            <a:ext cx="4824335" cy="405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userDrawn="1"/>
        </p:nvSpPr>
        <p:spPr bwMode="auto">
          <a:xfrm>
            <a:off x="0" y="32251650"/>
            <a:ext cx="43891200" cy="7620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24262483"/>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18610263" rtl="0" fontAlgn="base">
        <a:lnSpc>
          <a:spcPct val="85000"/>
        </a:lnSpc>
        <a:spcBef>
          <a:spcPct val="0"/>
        </a:spcBef>
        <a:spcAft>
          <a:spcPct val="0"/>
        </a:spcAft>
        <a:defRPr sz="9500" b="1">
          <a:solidFill>
            <a:schemeClr val="bg1"/>
          </a:solidFill>
          <a:latin typeface="+mj-lt"/>
          <a:ea typeface="+mj-ea"/>
          <a:cs typeface="+mj-cs"/>
        </a:defRPr>
      </a:lvl1pPr>
      <a:lvl2pPr algn="l" defTabSz="18610263" rtl="0" fontAlgn="base">
        <a:lnSpc>
          <a:spcPct val="85000"/>
        </a:lnSpc>
        <a:spcBef>
          <a:spcPct val="0"/>
        </a:spcBef>
        <a:spcAft>
          <a:spcPct val="0"/>
        </a:spcAft>
        <a:defRPr sz="9500" b="1">
          <a:solidFill>
            <a:srgbClr val="292929"/>
          </a:solidFill>
          <a:latin typeface="Arial" charset="0"/>
          <a:cs typeface="Arial" charset="0"/>
        </a:defRPr>
      </a:lvl2pPr>
      <a:lvl3pPr algn="l" defTabSz="18610263" rtl="0" fontAlgn="base">
        <a:lnSpc>
          <a:spcPct val="85000"/>
        </a:lnSpc>
        <a:spcBef>
          <a:spcPct val="0"/>
        </a:spcBef>
        <a:spcAft>
          <a:spcPct val="0"/>
        </a:spcAft>
        <a:defRPr sz="9500" b="1">
          <a:solidFill>
            <a:srgbClr val="292929"/>
          </a:solidFill>
          <a:latin typeface="Arial" charset="0"/>
          <a:cs typeface="Arial" charset="0"/>
        </a:defRPr>
      </a:lvl3pPr>
      <a:lvl4pPr algn="l" defTabSz="18610263" rtl="0" fontAlgn="base">
        <a:lnSpc>
          <a:spcPct val="85000"/>
        </a:lnSpc>
        <a:spcBef>
          <a:spcPct val="0"/>
        </a:spcBef>
        <a:spcAft>
          <a:spcPct val="0"/>
        </a:spcAft>
        <a:defRPr sz="9500" b="1">
          <a:solidFill>
            <a:srgbClr val="292929"/>
          </a:solidFill>
          <a:latin typeface="Arial" charset="0"/>
          <a:cs typeface="Arial" charset="0"/>
        </a:defRPr>
      </a:lvl4pPr>
      <a:lvl5pPr algn="l" defTabSz="18610263" rtl="0" fontAlgn="base">
        <a:lnSpc>
          <a:spcPct val="85000"/>
        </a:lnSpc>
        <a:spcBef>
          <a:spcPct val="0"/>
        </a:spcBef>
        <a:spcAft>
          <a:spcPct val="0"/>
        </a:spcAft>
        <a:defRPr sz="9500" b="1">
          <a:solidFill>
            <a:srgbClr val="292929"/>
          </a:solidFill>
          <a:latin typeface="Arial" charset="0"/>
          <a:cs typeface="Arial" charset="0"/>
        </a:defRPr>
      </a:lvl5pPr>
      <a:lvl6pPr marL="457200" algn="l" defTabSz="18610263" rtl="0" fontAlgn="base">
        <a:lnSpc>
          <a:spcPct val="85000"/>
        </a:lnSpc>
        <a:spcBef>
          <a:spcPct val="0"/>
        </a:spcBef>
        <a:spcAft>
          <a:spcPct val="0"/>
        </a:spcAft>
        <a:defRPr sz="9500" b="1">
          <a:solidFill>
            <a:srgbClr val="292929"/>
          </a:solidFill>
          <a:latin typeface="Arial" charset="0"/>
          <a:cs typeface="Arial" charset="0"/>
        </a:defRPr>
      </a:lvl6pPr>
      <a:lvl7pPr marL="914400" algn="l" defTabSz="18610263" rtl="0" fontAlgn="base">
        <a:lnSpc>
          <a:spcPct val="85000"/>
        </a:lnSpc>
        <a:spcBef>
          <a:spcPct val="0"/>
        </a:spcBef>
        <a:spcAft>
          <a:spcPct val="0"/>
        </a:spcAft>
        <a:defRPr sz="9500" b="1">
          <a:solidFill>
            <a:srgbClr val="292929"/>
          </a:solidFill>
          <a:latin typeface="Arial" charset="0"/>
          <a:cs typeface="Arial" charset="0"/>
        </a:defRPr>
      </a:lvl7pPr>
      <a:lvl8pPr marL="1371600" algn="l" defTabSz="18610263" rtl="0" fontAlgn="base">
        <a:lnSpc>
          <a:spcPct val="85000"/>
        </a:lnSpc>
        <a:spcBef>
          <a:spcPct val="0"/>
        </a:spcBef>
        <a:spcAft>
          <a:spcPct val="0"/>
        </a:spcAft>
        <a:defRPr sz="9500" b="1">
          <a:solidFill>
            <a:srgbClr val="292929"/>
          </a:solidFill>
          <a:latin typeface="Arial" charset="0"/>
          <a:cs typeface="Arial" charset="0"/>
        </a:defRPr>
      </a:lvl8pPr>
      <a:lvl9pPr marL="1828800" algn="l" defTabSz="18610263" rtl="0" fontAlgn="base">
        <a:lnSpc>
          <a:spcPct val="85000"/>
        </a:lnSpc>
        <a:spcBef>
          <a:spcPct val="0"/>
        </a:spcBef>
        <a:spcAft>
          <a:spcPct val="0"/>
        </a:spcAft>
        <a:defRPr sz="9500" b="1">
          <a:solidFill>
            <a:srgbClr val="292929"/>
          </a:solidFill>
          <a:latin typeface="Arial" charset="0"/>
          <a:cs typeface="Arial" charset="0"/>
        </a:defRPr>
      </a:lvl9pPr>
    </p:titleStyle>
    <p:bodyStyle>
      <a:lvl1pPr marL="1585913" indent="-1585913" algn="l" defTabSz="18610263" rtl="0" fontAlgn="base">
        <a:lnSpc>
          <a:spcPct val="85000"/>
        </a:lnSpc>
        <a:spcBef>
          <a:spcPct val="0"/>
        </a:spcBef>
        <a:spcAft>
          <a:spcPct val="0"/>
        </a:spcAft>
        <a:defRPr sz="6500" b="1">
          <a:solidFill>
            <a:schemeClr val="bg1"/>
          </a:solidFill>
          <a:latin typeface="+mn-lt"/>
          <a:ea typeface="+mn-ea"/>
          <a:cs typeface="+mn-cs"/>
        </a:defRPr>
      </a:lvl1pPr>
      <a:lvl2pPr marL="3430588" indent="-1319213" algn="l" defTabSz="18610263" rtl="0" fontAlgn="base">
        <a:spcBef>
          <a:spcPct val="20000"/>
        </a:spcBef>
        <a:spcAft>
          <a:spcPct val="0"/>
        </a:spcAft>
        <a:defRPr sz="13700">
          <a:solidFill>
            <a:schemeClr val="tx1"/>
          </a:solidFill>
          <a:latin typeface="Times New Roman" pitchFamily="18" charset="0"/>
          <a:cs typeface="+mn-cs"/>
        </a:defRPr>
      </a:lvl2pPr>
      <a:lvl3pPr marL="5283200" indent="-1060450" algn="l" defTabSz="18610263" rtl="0" fontAlgn="base">
        <a:spcBef>
          <a:spcPct val="20000"/>
        </a:spcBef>
        <a:spcAft>
          <a:spcPct val="0"/>
        </a:spcAft>
        <a:defRPr sz="11600">
          <a:solidFill>
            <a:schemeClr val="tx1"/>
          </a:solidFill>
          <a:latin typeface="Times New Roman" pitchFamily="18" charset="0"/>
          <a:cs typeface="+mn-cs"/>
        </a:defRPr>
      </a:lvl3pPr>
      <a:lvl4pPr marL="7402513" indent="-1060450" algn="l" defTabSz="18610263" rtl="0" fontAlgn="base">
        <a:spcBef>
          <a:spcPct val="20000"/>
        </a:spcBef>
        <a:spcAft>
          <a:spcPct val="0"/>
        </a:spcAft>
        <a:defRPr sz="10000">
          <a:solidFill>
            <a:schemeClr val="tx1"/>
          </a:solidFill>
          <a:latin typeface="Times New Roman" pitchFamily="18" charset="0"/>
          <a:cs typeface="+mn-cs"/>
        </a:defRPr>
      </a:lvl4pPr>
      <a:lvl5pPr marL="9513888" indent="-1060450" algn="l" defTabSz="18610263" rtl="0" fontAlgn="base">
        <a:spcBef>
          <a:spcPct val="20000"/>
        </a:spcBef>
        <a:spcAft>
          <a:spcPct val="0"/>
        </a:spcAft>
        <a:defRPr sz="10000">
          <a:solidFill>
            <a:schemeClr val="tx1"/>
          </a:solidFill>
          <a:latin typeface="Times New Roman" pitchFamily="18" charset="0"/>
          <a:cs typeface="+mn-cs"/>
        </a:defRPr>
      </a:lvl5pPr>
      <a:lvl6pPr marL="9971088" indent="-1060450" algn="l" defTabSz="18610263" rtl="0" fontAlgn="base">
        <a:spcBef>
          <a:spcPct val="20000"/>
        </a:spcBef>
        <a:spcAft>
          <a:spcPct val="0"/>
        </a:spcAft>
        <a:defRPr sz="10000">
          <a:solidFill>
            <a:schemeClr val="tx1"/>
          </a:solidFill>
          <a:latin typeface="Times New Roman" pitchFamily="18" charset="0"/>
          <a:cs typeface="+mn-cs"/>
        </a:defRPr>
      </a:lvl6pPr>
      <a:lvl7pPr marL="10428288" indent="-1060450" algn="l" defTabSz="18610263" rtl="0" fontAlgn="base">
        <a:spcBef>
          <a:spcPct val="20000"/>
        </a:spcBef>
        <a:spcAft>
          <a:spcPct val="0"/>
        </a:spcAft>
        <a:defRPr sz="10000">
          <a:solidFill>
            <a:schemeClr val="tx1"/>
          </a:solidFill>
          <a:latin typeface="Times New Roman" pitchFamily="18" charset="0"/>
          <a:cs typeface="+mn-cs"/>
        </a:defRPr>
      </a:lvl7pPr>
      <a:lvl8pPr marL="10885488" indent="-1060450" algn="l" defTabSz="18610263" rtl="0" fontAlgn="base">
        <a:spcBef>
          <a:spcPct val="20000"/>
        </a:spcBef>
        <a:spcAft>
          <a:spcPct val="0"/>
        </a:spcAft>
        <a:defRPr sz="10000">
          <a:solidFill>
            <a:schemeClr val="tx1"/>
          </a:solidFill>
          <a:latin typeface="Times New Roman" pitchFamily="18" charset="0"/>
          <a:cs typeface="+mn-cs"/>
        </a:defRPr>
      </a:lvl8pPr>
      <a:lvl9pPr marL="11342688" indent="-1060450" algn="l" defTabSz="18610263" rtl="0" fontAlgn="base">
        <a:spcBef>
          <a:spcPct val="20000"/>
        </a:spcBef>
        <a:spcAft>
          <a:spcPct val="0"/>
        </a:spcAft>
        <a:defRPr sz="10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5.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Block O on top of bold lettering&#10;The Ohio State University&#10;Nisonger Center" title="Nisonger Center Logo"/>
          <p:cNvSpPr/>
          <p:nvPr/>
        </p:nvSpPr>
        <p:spPr bwMode="auto">
          <a:xfrm>
            <a:off x="36764282" y="698708"/>
            <a:ext cx="5878286" cy="4779819"/>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dirty="0" smtClean="0">
              <a:ln>
                <a:noFill/>
              </a:ln>
              <a:solidFill>
                <a:schemeClr val="tx1"/>
              </a:solidFill>
              <a:effectLst/>
              <a:latin typeface="Arial" charset="0"/>
            </a:endParaRPr>
          </a:p>
        </p:txBody>
      </p:sp>
      <p:pic>
        <p:nvPicPr>
          <p:cNvPr id="6" name="Picture 5" descr="Figure on left of caduceus inside the outline of the state of Ohio. Blue lettering to write says Ohio Disability and Health Program" title="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95628" y="30791922"/>
            <a:ext cx="2763520" cy="1371600"/>
          </a:xfrm>
          <a:prstGeom prst="rect">
            <a:avLst/>
          </a:prstGeom>
        </p:spPr>
      </p:pic>
      <p:sp>
        <p:nvSpPr>
          <p:cNvPr id="53" name="TextBox 52"/>
          <p:cNvSpPr txBox="1"/>
          <p:nvPr/>
        </p:nvSpPr>
        <p:spPr>
          <a:xfrm>
            <a:off x="28877281" y="31052018"/>
            <a:ext cx="11650192" cy="1111504"/>
          </a:xfrm>
          <a:prstGeom prst="rect">
            <a:avLst/>
          </a:prstGeom>
          <a:noFill/>
        </p:spPr>
        <p:txBody>
          <a:bodyPr wrap="square" lIns="113203" tIns="56601" rIns="113203" bIns="56601" rtlCol="0">
            <a:spAutoFit/>
          </a:bodyPr>
          <a:lstStyle/>
          <a:p>
            <a:pPr>
              <a:lnSpc>
                <a:spcPct val="90000"/>
              </a:lnSpc>
            </a:pPr>
            <a:r>
              <a:rPr lang="en-US" sz="2400" i="1" dirty="0" smtClean="0">
                <a:solidFill>
                  <a:schemeClr val="bg1">
                    <a:lumMod val="50000"/>
                  </a:schemeClr>
                </a:solidFill>
              </a:rPr>
              <a:t>Funded by </a:t>
            </a:r>
            <a:r>
              <a:rPr lang="en-US" sz="2400" i="1" dirty="0">
                <a:solidFill>
                  <a:schemeClr val="bg1">
                    <a:lumMod val="50000"/>
                  </a:schemeClr>
                </a:solidFill>
              </a:rPr>
              <a:t>the </a:t>
            </a:r>
            <a:r>
              <a:rPr lang="en-US" sz="2400" i="1" dirty="0" smtClean="0">
                <a:solidFill>
                  <a:schemeClr val="bg1">
                    <a:lumMod val="50000"/>
                  </a:schemeClr>
                </a:solidFill>
              </a:rPr>
              <a:t>Centers for Disease Control and Prevention </a:t>
            </a:r>
            <a:r>
              <a:rPr lang="en-US" sz="2400" i="1" dirty="0">
                <a:solidFill>
                  <a:schemeClr val="bg1">
                    <a:lumMod val="50000"/>
                  </a:schemeClr>
                </a:solidFill>
              </a:rPr>
              <a:t>Cooperative Agreement Number 5U59DD000931-02. C</a:t>
            </a:r>
            <a:r>
              <a:rPr lang="en-US" sz="2400" i="1" dirty="0" smtClean="0">
                <a:solidFill>
                  <a:schemeClr val="bg1">
                    <a:lumMod val="50000"/>
                  </a:schemeClr>
                </a:solidFill>
              </a:rPr>
              <a:t>ontents </a:t>
            </a:r>
            <a:r>
              <a:rPr lang="en-US" sz="2400" i="1" dirty="0">
                <a:solidFill>
                  <a:schemeClr val="bg1">
                    <a:lumMod val="50000"/>
                  </a:schemeClr>
                </a:solidFill>
              </a:rPr>
              <a:t>are solely the responsibility of the authors and do not necessarily represent the official views of the CDC. </a:t>
            </a:r>
            <a:endParaRPr lang="en-US" sz="2400" i="1" dirty="0" smtClean="0">
              <a:solidFill>
                <a:schemeClr val="bg1">
                  <a:lumMod val="50000"/>
                </a:schemeClr>
              </a:solidFill>
            </a:endParaRPr>
          </a:p>
        </p:txBody>
      </p:sp>
      <p:pic>
        <p:nvPicPr>
          <p:cNvPr id="32" name="Picture 31" descr="Blue conversation bubble with 2 white arrows inside pointing in either direction" title="Blue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51379" y="27584880"/>
            <a:ext cx="3840480" cy="3840480"/>
          </a:xfrm>
          <a:prstGeom prst="rect">
            <a:avLst/>
          </a:prstGeom>
        </p:spPr>
      </p:pic>
      <p:sp>
        <p:nvSpPr>
          <p:cNvPr id="5" name="TextBox 4"/>
          <p:cNvSpPr txBox="1"/>
          <p:nvPr/>
        </p:nvSpPr>
        <p:spPr>
          <a:xfrm>
            <a:off x="27450383" y="28982039"/>
            <a:ext cx="12829336" cy="1754326"/>
          </a:xfrm>
          <a:prstGeom prst="rect">
            <a:avLst/>
          </a:prstGeom>
          <a:noFill/>
        </p:spPr>
        <p:txBody>
          <a:bodyPr wrap="square" rtlCol="0">
            <a:spAutoFit/>
          </a:bodyPr>
          <a:lstStyle/>
          <a:p>
            <a:r>
              <a:rPr lang="en-US" sz="3600" dirty="0" smtClean="0"/>
              <a:t>An advisory committee made up of self-advocates, disability professionals and community partners then reviewed the guide and provided additional recommendations. </a:t>
            </a:r>
            <a:endParaRPr lang="en-US" sz="3600" dirty="0"/>
          </a:p>
        </p:txBody>
      </p:sp>
      <p:sp>
        <p:nvSpPr>
          <p:cNvPr id="7" name="TextBox 6"/>
          <p:cNvSpPr txBox="1"/>
          <p:nvPr/>
        </p:nvSpPr>
        <p:spPr>
          <a:xfrm>
            <a:off x="30178320" y="22530345"/>
            <a:ext cx="13419308" cy="2862322"/>
          </a:xfrm>
          <a:prstGeom prst="rect">
            <a:avLst/>
          </a:prstGeom>
          <a:noFill/>
        </p:spPr>
        <p:txBody>
          <a:bodyPr wrap="square" rtlCol="0">
            <a:spAutoFit/>
          </a:bodyPr>
          <a:lstStyle/>
          <a:p>
            <a:r>
              <a:rPr lang="en-US" sz="3600" dirty="0"/>
              <a:t>Representatives from three local provider </a:t>
            </a:r>
            <a:r>
              <a:rPr lang="en-US" sz="3600" dirty="0" smtClean="0"/>
              <a:t>organizations invited ODHP </a:t>
            </a:r>
            <a:r>
              <a:rPr lang="en-US" sz="3600" dirty="0"/>
              <a:t>team members to participate in wellness classes at their organization </a:t>
            </a:r>
            <a:r>
              <a:rPr lang="en-US" sz="3600" dirty="0" smtClean="0"/>
              <a:t>and speak </a:t>
            </a:r>
            <a:r>
              <a:rPr lang="en-US" sz="3600" dirty="0"/>
              <a:t>with staff about their interests and preferences for wellness at work. </a:t>
            </a:r>
            <a:endParaRPr lang="en-US" sz="3600" dirty="0" smtClean="0"/>
          </a:p>
          <a:p>
            <a:endParaRPr lang="en-US" sz="3600" dirty="0"/>
          </a:p>
        </p:txBody>
      </p:sp>
      <p:pic>
        <p:nvPicPr>
          <p:cNvPr id="10" name="Picture 9" descr="black outlines of three people from the waist up. Arrows with lines curve from the people up to a book" title="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38426" y="22422243"/>
            <a:ext cx="2834640" cy="2834640"/>
          </a:xfrm>
          <a:prstGeom prst="rect">
            <a:avLst/>
          </a:prstGeom>
        </p:spPr>
      </p:pic>
      <p:pic>
        <p:nvPicPr>
          <p:cNvPr id="16" name="Picture 15" descr="Profile of person smiling with lines coming from head" title="Green ico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7673" y="18084353"/>
            <a:ext cx="3420456" cy="3420456"/>
          </a:xfrm>
          <a:prstGeom prst="rect">
            <a:avLst/>
          </a:prstGeom>
        </p:spPr>
      </p:pic>
      <p:pic>
        <p:nvPicPr>
          <p:cNvPr id="13" name="Picture 12" descr="Drawing of barbell hand weight and apple" title="Green icon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076407" y="18812473"/>
            <a:ext cx="2468880" cy="2468880"/>
          </a:xfrm>
          <a:prstGeom prst="rect">
            <a:avLst/>
          </a:prstGeom>
        </p:spPr>
      </p:pic>
      <p:sp>
        <p:nvSpPr>
          <p:cNvPr id="54" name="TextBox 53"/>
          <p:cNvSpPr txBox="1"/>
          <p:nvPr/>
        </p:nvSpPr>
        <p:spPr>
          <a:xfrm>
            <a:off x="27533060" y="19019196"/>
            <a:ext cx="10543347" cy="3416320"/>
          </a:xfrm>
          <a:prstGeom prst="rect">
            <a:avLst/>
          </a:prstGeom>
          <a:noFill/>
        </p:spPr>
        <p:txBody>
          <a:bodyPr wrap="square" rtlCol="0">
            <a:spAutoFit/>
          </a:bodyPr>
          <a:lstStyle/>
          <a:p>
            <a:r>
              <a:rPr lang="en-US" sz="3600" dirty="0" smtClean="0"/>
              <a:t>A literature review of evidence-based practice in the areas of physical activity, nutrition, and stress management was conducted. From this review, recommendations were developed for types of programs that could be utilized by both adults with disabilities and DSPs at the workplace.</a:t>
            </a:r>
            <a:endParaRPr lang="en-US" sz="3600" dirty="0"/>
          </a:p>
        </p:txBody>
      </p:sp>
      <p:sp>
        <p:nvSpPr>
          <p:cNvPr id="24" name="TextBox 23"/>
          <p:cNvSpPr txBox="1"/>
          <p:nvPr/>
        </p:nvSpPr>
        <p:spPr>
          <a:xfrm>
            <a:off x="30331039" y="13280136"/>
            <a:ext cx="12504121" cy="5632311"/>
          </a:xfrm>
          <a:prstGeom prst="rect">
            <a:avLst/>
          </a:prstGeom>
          <a:noFill/>
        </p:spPr>
        <p:txBody>
          <a:bodyPr wrap="square" rtlCol="0">
            <a:spAutoFit/>
          </a:bodyPr>
          <a:lstStyle/>
          <a:p>
            <a:r>
              <a:rPr lang="en-US" sz="3600" dirty="0" smtClean="0"/>
              <a:t>The Ohio Disability and Health Program (ODHP) distributed a wellness </a:t>
            </a:r>
            <a:r>
              <a:rPr lang="en-US" sz="3600" dirty="0"/>
              <a:t>needs assessment </a:t>
            </a:r>
            <a:r>
              <a:rPr lang="en-US" sz="3600" dirty="0" smtClean="0"/>
              <a:t>to </a:t>
            </a:r>
            <a:r>
              <a:rPr lang="en-US" sz="3600" dirty="0"/>
              <a:t>provider organizations around Ohio. Leadership and staff from 38 disability provider organizations submitted responses that identified the strengths and weaknesses of current wellness offerings, opportunities for leadership to implement new policies and programs, and the feasibility of proposed activities. These results established areas of focus for the program as nutrition education, opportunities for physical activity, and training in stress management techniques. </a:t>
            </a:r>
            <a:r>
              <a:rPr lang="en-US" sz="3600" dirty="0" smtClean="0"/>
              <a:t> </a:t>
            </a:r>
            <a:endParaRPr lang="en-US" sz="3600" dirty="0"/>
          </a:p>
        </p:txBody>
      </p:sp>
      <p:pic>
        <p:nvPicPr>
          <p:cNvPr id="23" name="Picture 22" descr="Solid red figure in the shape of Ohio" title="Icon"/>
          <p:cNvPicPr>
            <a:picLocks noChangeAspect="1"/>
          </p:cNvPicPr>
          <p:nvPr/>
        </p:nvPicPr>
        <p:blipFill>
          <a:blip r:embed="rId7" cstate="print">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7229866" y="13423045"/>
            <a:ext cx="2834640" cy="2834640"/>
          </a:xfrm>
          <a:prstGeom prst="rect">
            <a:avLst/>
          </a:prstGeom>
        </p:spPr>
      </p:pic>
      <p:sp>
        <p:nvSpPr>
          <p:cNvPr id="9" name="TextBox 8"/>
          <p:cNvSpPr txBox="1"/>
          <p:nvPr/>
        </p:nvSpPr>
        <p:spPr>
          <a:xfrm>
            <a:off x="27450383" y="12486217"/>
            <a:ext cx="15425556" cy="646331"/>
          </a:xfrm>
          <a:prstGeom prst="rect">
            <a:avLst/>
          </a:prstGeom>
          <a:noFill/>
        </p:spPr>
        <p:txBody>
          <a:bodyPr wrap="square" rtlCol="0">
            <a:spAutoFit/>
          </a:bodyPr>
          <a:lstStyle/>
          <a:p>
            <a:r>
              <a:rPr lang="en-US" sz="3600" dirty="0" smtClean="0"/>
              <a:t>Steps taken in development of the LTH framework:</a:t>
            </a:r>
            <a:endParaRPr lang="en-US" sz="3600" dirty="0"/>
          </a:p>
        </p:txBody>
      </p:sp>
      <p:sp>
        <p:nvSpPr>
          <p:cNvPr id="8" name="TextBox 7"/>
          <p:cNvSpPr txBox="1"/>
          <p:nvPr/>
        </p:nvSpPr>
        <p:spPr>
          <a:xfrm>
            <a:off x="27450383" y="9842244"/>
            <a:ext cx="15810627" cy="2308324"/>
          </a:xfrm>
          <a:prstGeom prst="rect">
            <a:avLst/>
          </a:prstGeom>
          <a:noFill/>
        </p:spPr>
        <p:txBody>
          <a:bodyPr wrap="square" rtlCol="0">
            <a:spAutoFit/>
          </a:bodyPr>
          <a:lstStyle/>
          <a:p>
            <a:r>
              <a:rPr lang="en-US" sz="3600" b="1" dirty="0" smtClean="0"/>
              <a:t>The </a:t>
            </a:r>
            <a:r>
              <a:rPr lang="en-US" sz="3600" b="1" dirty="0"/>
              <a:t>Leading Toward </a:t>
            </a:r>
            <a:r>
              <a:rPr lang="en-US" sz="3600" b="1" dirty="0" smtClean="0"/>
              <a:t>Health </a:t>
            </a:r>
            <a:r>
              <a:rPr lang="en-US" sz="3600" b="1" dirty="0"/>
              <a:t>(LTH) program is an effort to improve the health of direct support professionals (DSPs) through </a:t>
            </a:r>
            <a:r>
              <a:rPr lang="en-US" sz="3600" b="1" dirty="0" smtClean="0"/>
              <a:t>workplace wellness with consideration of the demands of the caregiving role and the importance of culture within organizations struggling to retain staff.</a:t>
            </a:r>
            <a:endParaRPr lang="en-US" sz="3600" b="1" dirty="0"/>
          </a:p>
        </p:txBody>
      </p:sp>
      <p:grpSp>
        <p:nvGrpSpPr>
          <p:cNvPr id="48" name="Group 47" descr="Creation of an Inclusive Wellness Program Framework" title="Header"/>
          <p:cNvGrpSpPr/>
          <p:nvPr/>
        </p:nvGrpSpPr>
        <p:grpSpPr>
          <a:xfrm>
            <a:off x="27518478" y="7614255"/>
            <a:ext cx="15742532" cy="2001213"/>
            <a:chOff x="-8389363" y="-9903277"/>
            <a:chExt cx="26165708" cy="1704051"/>
          </a:xfrm>
        </p:grpSpPr>
        <p:sp>
          <p:nvSpPr>
            <p:cNvPr id="49" name="AutoShape 94"/>
            <p:cNvSpPr>
              <a:spLocks noChangeArrowheads="1"/>
            </p:cNvSpPr>
            <p:nvPr/>
          </p:nvSpPr>
          <p:spPr bwMode="auto">
            <a:xfrm>
              <a:off x="-8389363" y="-9599687"/>
              <a:ext cx="26165708"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6000" b="1" dirty="0" smtClean="0">
                  <a:solidFill>
                    <a:srgbClr val="717170"/>
                  </a:solidFill>
                </a:rPr>
                <a:t>Creation of an Inclusive Wellness Program Framework </a:t>
              </a:r>
              <a:endParaRPr lang="en-US" sz="6000" b="1" dirty="0">
                <a:solidFill>
                  <a:srgbClr val="717170"/>
                </a:solidFill>
              </a:endParaRPr>
            </a:p>
          </p:txBody>
        </p:sp>
        <p:cxnSp>
          <p:nvCxnSpPr>
            <p:cNvPr id="50" name="Straight Connector 49"/>
            <p:cNvCxnSpPr/>
            <p:nvPr/>
          </p:nvCxnSpPr>
          <p:spPr bwMode="auto">
            <a:xfrm flipV="1">
              <a:off x="-8389363" y="-8283891"/>
              <a:ext cx="25492178" cy="84665"/>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51" name="Straight Connector 50"/>
            <p:cNvCxnSpPr/>
            <p:nvPr/>
          </p:nvCxnSpPr>
          <p:spPr bwMode="auto">
            <a:xfrm flipV="1">
              <a:off x="-8389363" y="-9903277"/>
              <a:ext cx="25492177" cy="3844"/>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31" name="TextBox 30"/>
          <p:cNvSpPr txBox="1"/>
          <p:nvPr/>
        </p:nvSpPr>
        <p:spPr>
          <a:xfrm>
            <a:off x="16733817" y="7251192"/>
            <a:ext cx="10290795" cy="25008840"/>
          </a:xfrm>
          <a:prstGeom prst="rect">
            <a:avLst/>
          </a:prstGeom>
          <a:solidFill>
            <a:srgbClr val="0087A2"/>
          </a:solidFill>
          <a:ln>
            <a:noFill/>
          </a:ln>
        </p:spPr>
        <p:txBody>
          <a:bodyPr wrap="square" lIns="640080" tIns="91440" rIns="640080" bIns="640080" rtlCol="0">
            <a:spAutoFit/>
          </a:bodyPr>
          <a:lstStyle/>
          <a:p>
            <a:pPr algn="ctr"/>
            <a:endParaRPr lang="en-US" sz="6000" dirty="0" smtClean="0"/>
          </a:p>
          <a:p>
            <a:pPr algn="ctr"/>
            <a:endParaRPr lang="en-US" sz="6000" dirty="0"/>
          </a:p>
          <a:p>
            <a:pPr algn="ctr"/>
            <a:endParaRPr lang="en-US" sz="6000" dirty="0" smtClean="0"/>
          </a:p>
          <a:p>
            <a:pPr algn="ctr"/>
            <a:endParaRPr lang="en-US" sz="6000" dirty="0" smtClean="0"/>
          </a:p>
          <a:p>
            <a:pPr algn="ctr"/>
            <a:endParaRPr lang="en-US" sz="6000" dirty="0"/>
          </a:p>
          <a:p>
            <a:pPr algn="ctr"/>
            <a:endParaRPr lang="en-US" sz="6000" dirty="0" smtClean="0"/>
          </a:p>
          <a:p>
            <a:pPr algn="ctr"/>
            <a:endParaRPr lang="en-US" sz="6000" dirty="0"/>
          </a:p>
          <a:p>
            <a:pPr algn="ctr"/>
            <a:endParaRPr lang="en-US" sz="6000" dirty="0">
              <a:solidFill>
                <a:schemeClr val="bg1"/>
              </a:solidFill>
            </a:endParaRPr>
          </a:p>
          <a:p>
            <a:pPr algn="ctr"/>
            <a:r>
              <a:rPr lang="en-US" sz="6000" dirty="0" smtClean="0">
                <a:solidFill>
                  <a:schemeClr val="bg1"/>
                </a:solidFill>
              </a:rPr>
              <a:t>Engagement of community partners and DSPs in this work was essential.</a:t>
            </a:r>
          </a:p>
          <a:p>
            <a:pPr algn="ctr"/>
            <a:endParaRPr lang="en-US" sz="5400" dirty="0" smtClean="0">
              <a:solidFill>
                <a:schemeClr val="bg1"/>
              </a:solidFill>
            </a:endParaRPr>
          </a:p>
          <a:p>
            <a:pPr algn="ctr"/>
            <a:r>
              <a:rPr lang="en-US" sz="3600" dirty="0" smtClean="0">
                <a:solidFill>
                  <a:schemeClr val="bg1"/>
                </a:solidFill>
              </a:rPr>
              <a:t>By connecting with state and community </a:t>
            </a:r>
            <a:r>
              <a:rPr lang="en-US" sz="3600" dirty="0">
                <a:solidFill>
                  <a:schemeClr val="bg1"/>
                </a:solidFill>
              </a:rPr>
              <a:t>partners to help distribute a needs assessment of current wellness offerings, interests, and perceived barriers, we heard directly from professionals around Ohio who could </a:t>
            </a:r>
            <a:r>
              <a:rPr lang="en-US" sz="3600" dirty="0" smtClean="0">
                <a:solidFill>
                  <a:schemeClr val="bg1"/>
                </a:solidFill>
              </a:rPr>
              <a:t>help </a:t>
            </a:r>
            <a:r>
              <a:rPr lang="en-US" sz="3600" dirty="0">
                <a:solidFill>
                  <a:schemeClr val="bg1"/>
                </a:solidFill>
              </a:rPr>
              <a:t>define our strategy. </a:t>
            </a:r>
            <a:r>
              <a:rPr lang="en-US" sz="3600" dirty="0" smtClean="0">
                <a:solidFill>
                  <a:schemeClr val="bg1"/>
                </a:solidFill>
              </a:rPr>
              <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dirty="0" smtClean="0">
                <a:solidFill>
                  <a:schemeClr val="bg1"/>
                </a:solidFill>
              </a:rPr>
              <a:t>Leadership </a:t>
            </a:r>
            <a:r>
              <a:rPr lang="en-US" sz="3600" dirty="0">
                <a:solidFill>
                  <a:schemeClr val="bg1"/>
                </a:solidFill>
              </a:rPr>
              <a:t>and staff at local provider organizations were willing to pilot programs with their staff and service </a:t>
            </a:r>
            <a:r>
              <a:rPr lang="en-US" sz="3600" dirty="0" smtClean="0">
                <a:solidFill>
                  <a:schemeClr val="bg1"/>
                </a:solidFill>
              </a:rPr>
              <a:t>recipients, give </a:t>
            </a:r>
            <a:r>
              <a:rPr lang="en-US" sz="3600" dirty="0">
                <a:solidFill>
                  <a:schemeClr val="bg1"/>
                </a:solidFill>
              </a:rPr>
              <a:t>us honest feedback about the feasibility of program elements as </a:t>
            </a:r>
            <a:r>
              <a:rPr lang="en-US" sz="3600" dirty="0" smtClean="0">
                <a:solidFill>
                  <a:schemeClr val="bg1"/>
                </a:solidFill>
              </a:rPr>
              <a:t>designed, </a:t>
            </a:r>
            <a:r>
              <a:rPr lang="en-US" sz="3600" dirty="0">
                <a:solidFill>
                  <a:schemeClr val="bg1"/>
                </a:solidFill>
              </a:rPr>
              <a:t>and offer suggestions based on past experience. </a:t>
            </a:r>
            <a:r>
              <a:rPr lang="en-US" sz="3600" dirty="0" smtClean="0">
                <a:solidFill>
                  <a:schemeClr val="bg1"/>
                </a:solidFill>
              </a:rPr>
              <a:t/>
            </a:r>
            <a:br>
              <a:rPr lang="en-US" sz="3600" dirty="0" smtClean="0">
                <a:solidFill>
                  <a:schemeClr val="bg1"/>
                </a:solidFill>
              </a:rPr>
            </a:br>
            <a:endParaRPr lang="en-US" sz="3600" dirty="0" smtClean="0">
              <a:solidFill>
                <a:schemeClr val="bg1"/>
              </a:solidFill>
            </a:endParaRPr>
          </a:p>
          <a:p>
            <a:pPr algn="ctr"/>
            <a:r>
              <a:rPr lang="en-US" sz="3600" dirty="0" smtClean="0">
                <a:solidFill>
                  <a:schemeClr val="bg1"/>
                </a:solidFill>
              </a:rPr>
              <a:t>We </a:t>
            </a:r>
            <a:r>
              <a:rPr lang="en-US" sz="3600" dirty="0">
                <a:solidFill>
                  <a:schemeClr val="bg1"/>
                </a:solidFill>
              </a:rPr>
              <a:t>could not expect to design a program for this group of professionals that did not recognize the role they have as a caregiver and to include these perspectives as the driving force in trying to increase health opportunities for both them and the people they </a:t>
            </a:r>
            <a:r>
              <a:rPr lang="en-US" sz="3600" dirty="0" smtClean="0">
                <a:solidFill>
                  <a:schemeClr val="bg1"/>
                </a:solidFill>
              </a:rPr>
              <a:t>serve.</a:t>
            </a:r>
          </a:p>
        </p:txBody>
      </p:sp>
      <p:pic>
        <p:nvPicPr>
          <p:cNvPr id="42" name="Picture 41" descr="solid orange figures of six hands joining in a circle" title="Hand icon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786901">
            <a:off x="17989912" y="6981673"/>
            <a:ext cx="7329642" cy="7329642"/>
          </a:xfrm>
          <a:prstGeom prst="rect">
            <a:avLst/>
          </a:prstGeom>
        </p:spPr>
      </p:pic>
      <p:sp>
        <p:nvSpPr>
          <p:cNvPr id="33" name="TextBox 32"/>
          <p:cNvSpPr txBox="1"/>
          <p:nvPr/>
        </p:nvSpPr>
        <p:spPr>
          <a:xfrm>
            <a:off x="781737" y="21739660"/>
            <a:ext cx="15526309" cy="10895290"/>
          </a:xfrm>
          <a:prstGeom prst="rect">
            <a:avLst/>
          </a:prstGeom>
          <a:noFill/>
        </p:spPr>
        <p:txBody>
          <a:bodyPr wrap="square" rtlCol="0">
            <a:spAutoFit/>
          </a:bodyPr>
          <a:lstStyle/>
          <a:p>
            <a:pPr marL="571500" indent="-571500">
              <a:buFont typeface="Arial" panose="020B0604020202020204" pitchFamily="34" charset="0"/>
              <a:buChar char="•"/>
            </a:pPr>
            <a:r>
              <a:rPr lang="en-US" sz="3600" dirty="0"/>
              <a:t>W</a:t>
            </a:r>
            <a:r>
              <a:rPr lang="en-US" sz="3600" dirty="0" smtClean="0"/>
              <a:t>orkplace </a:t>
            </a:r>
            <a:r>
              <a:rPr lang="en-US" sz="3600" dirty="0"/>
              <a:t>wellness </a:t>
            </a:r>
            <a:r>
              <a:rPr lang="en-US" sz="3600" dirty="0" smtClean="0"/>
              <a:t>programs have been found to increase perceived social support, job satisfaction, and healthy behaviors in </a:t>
            </a:r>
            <a:r>
              <a:rPr lang="en-US" sz="3600" dirty="0"/>
              <a:t>employees. (Song &amp; Baicker, 2019). </a:t>
            </a:r>
            <a:endParaRPr lang="en-US" sz="3600" dirty="0" smtClean="0"/>
          </a:p>
          <a:p>
            <a:pPr marL="571500" indent="-571500">
              <a:buFont typeface="Arial" panose="020B0604020202020204" pitchFamily="34" charset="0"/>
              <a:buChar char="•"/>
            </a:pPr>
            <a:endParaRPr lang="en-US" sz="1800" dirty="0"/>
          </a:p>
          <a:p>
            <a:pPr marL="571500" indent="-571500">
              <a:buFont typeface="Arial" panose="020B0604020202020204" pitchFamily="34" charset="0"/>
              <a:buChar char="•"/>
            </a:pPr>
            <a:r>
              <a:rPr lang="en-US" sz="3600" dirty="0" smtClean="0"/>
              <a:t>While </a:t>
            </a:r>
            <a:r>
              <a:rPr lang="en-US" sz="3600" dirty="0"/>
              <a:t>evidence-based programs </a:t>
            </a:r>
            <a:r>
              <a:rPr lang="en-US" sz="3600" dirty="0" smtClean="0"/>
              <a:t>that are </a:t>
            </a:r>
            <a:r>
              <a:rPr lang="en-US" sz="3600" dirty="0"/>
              <a:t>inclusive </a:t>
            </a:r>
            <a:r>
              <a:rPr lang="en-US" sz="3600" dirty="0" smtClean="0"/>
              <a:t>of the needs of people with disabilities wellness </a:t>
            </a:r>
            <a:r>
              <a:rPr lang="en-US" sz="3600" dirty="0"/>
              <a:t>exist, they can be overly restrictive for </a:t>
            </a:r>
            <a:r>
              <a:rPr lang="en-US" sz="3600" dirty="0" smtClean="0"/>
              <a:t>many workplaces</a:t>
            </a:r>
            <a:r>
              <a:rPr lang="en-US" sz="3600" dirty="0"/>
              <a:t>. Diversity in structure, scheduling, or employee health literacy levels, as is typically found </a:t>
            </a:r>
            <a:r>
              <a:rPr lang="en-US" sz="3600" dirty="0" smtClean="0"/>
              <a:t>at disability </a:t>
            </a:r>
            <a:r>
              <a:rPr lang="en-US" sz="3600" dirty="0"/>
              <a:t>provider </a:t>
            </a:r>
            <a:r>
              <a:rPr lang="en-US" sz="3600" dirty="0" smtClean="0"/>
              <a:t>organizations, can be barriers to implementing wellness programs.</a:t>
            </a:r>
          </a:p>
          <a:p>
            <a:endParaRPr lang="en-US" sz="1800" dirty="0"/>
          </a:p>
          <a:p>
            <a:pPr marL="571500" indent="-571500">
              <a:buFont typeface="Arial" panose="020B0604020202020204" pitchFamily="34" charset="0"/>
              <a:buChar char="•"/>
            </a:pPr>
            <a:r>
              <a:rPr lang="en-US" sz="3600" dirty="0" smtClean="0"/>
              <a:t>Support </a:t>
            </a:r>
            <a:r>
              <a:rPr lang="en-US" sz="3600" dirty="0"/>
              <a:t>from organizational leadership </a:t>
            </a:r>
            <a:r>
              <a:rPr lang="en-US" sz="3600" dirty="0" smtClean="0"/>
              <a:t>is </a:t>
            </a:r>
            <a:r>
              <a:rPr lang="en-US" sz="3600" dirty="0"/>
              <a:t>a key component in employee participation and for sustainability of </a:t>
            </a:r>
            <a:r>
              <a:rPr lang="en-US" sz="3600" dirty="0" smtClean="0"/>
              <a:t>programs. Planned </a:t>
            </a:r>
            <a:r>
              <a:rPr lang="en-US" sz="3600" dirty="0"/>
              <a:t>program elements </a:t>
            </a:r>
            <a:r>
              <a:rPr lang="en-US" sz="3600" dirty="0" smtClean="0"/>
              <a:t>should </a:t>
            </a:r>
            <a:r>
              <a:rPr lang="en-US" sz="3600" dirty="0"/>
              <a:t>provide ways to reach participants through individual, interpersonal, and organizational level actions</a:t>
            </a:r>
            <a:r>
              <a:rPr lang="en-US" sz="3600" dirty="0" smtClean="0"/>
              <a:t>. </a:t>
            </a:r>
          </a:p>
          <a:p>
            <a:pPr marL="571500" indent="-571500">
              <a:buFont typeface="Arial" panose="020B0604020202020204" pitchFamily="34" charset="0"/>
              <a:buChar char="•"/>
            </a:pPr>
            <a:endParaRPr lang="en-US" sz="1800" dirty="0"/>
          </a:p>
          <a:p>
            <a:pPr marL="571500" indent="-571500">
              <a:buFont typeface="Arial" panose="020B0604020202020204" pitchFamily="34" charset="0"/>
              <a:buChar char="•"/>
            </a:pPr>
            <a:r>
              <a:rPr lang="en-US" sz="3600" dirty="0" smtClean="0"/>
              <a:t>Individuals at varying </a:t>
            </a:r>
            <a:r>
              <a:rPr lang="en-US" sz="3600" dirty="0"/>
              <a:t>stages of health behavior </a:t>
            </a:r>
            <a:r>
              <a:rPr lang="en-US" sz="3600" dirty="0" smtClean="0"/>
              <a:t>change can be targeted. Using </a:t>
            </a:r>
            <a:r>
              <a:rPr lang="en-US" sz="3600" dirty="0"/>
              <a:t>a multimodal and multilevel approach to wellness programming means that there is potential for individual movement between these stages and that people are provided direction when they are ready to engage more fully in making healthy changes for themselves. </a:t>
            </a:r>
            <a:endParaRPr lang="en-US" sz="3600" dirty="0" smtClean="0"/>
          </a:p>
          <a:p>
            <a:pPr marL="571500" indent="-571500">
              <a:buFont typeface="Arial" panose="020B0604020202020204" pitchFamily="34" charset="0"/>
              <a:buChar char="•"/>
            </a:pPr>
            <a:endParaRPr lang="en-US" sz="3600" dirty="0"/>
          </a:p>
        </p:txBody>
      </p:sp>
      <p:grpSp>
        <p:nvGrpSpPr>
          <p:cNvPr id="34" name="Group 33" descr="Considerations for this Program" title="Header"/>
          <p:cNvGrpSpPr/>
          <p:nvPr/>
        </p:nvGrpSpPr>
        <p:grpSpPr>
          <a:xfrm>
            <a:off x="844518" y="20284229"/>
            <a:ext cx="15235288" cy="1223886"/>
            <a:chOff x="1194007" y="6309985"/>
            <a:chExt cx="14898342" cy="1276678"/>
          </a:xfrm>
        </p:grpSpPr>
        <p:sp>
          <p:nvSpPr>
            <p:cNvPr id="35" name="AutoShape 94"/>
            <p:cNvSpPr>
              <a:spLocks noChangeArrowheads="1"/>
            </p:cNvSpPr>
            <p:nvPr/>
          </p:nvSpPr>
          <p:spPr bwMode="auto">
            <a:xfrm>
              <a:off x="1457819" y="6670476"/>
              <a:ext cx="13462382" cy="831516"/>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6000" b="1" dirty="0" smtClean="0">
                  <a:solidFill>
                    <a:srgbClr val="717170"/>
                  </a:solidFill>
                </a:rPr>
                <a:t>Considerations for this Program</a:t>
              </a:r>
              <a:endParaRPr lang="en-US" sz="5200" b="1" dirty="0">
                <a:solidFill>
                  <a:srgbClr val="717170"/>
                </a:solidFill>
              </a:endParaRPr>
            </a:p>
          </p:txBody>
        </p:sp>
        <p:cxnSp>
          <p:nvCxnSpPr>
            <p:cNvPr id="36" name="Straight Connector 35"/>
            <p:cNvCxnSpPr/>
            <p:nvPr/>
          </p:nvCxnSpPr>
          <p:spPr bwMode="auto">
            <a:xfrm>
              <a:off x="1194007" y="75866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7" name="Straight Connector 36"/>
            <p:cNvCxnSpPr/>
            <p:nvPr/>
          </p:nvCxnSpPr>
          <p:spPr bwMode="auto">
            <a:xfrm>
              <a:off x="1194007" y="63099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11" name="TextBox 10"/>
          <p:cNvSpPr txBox="1"/>
          <p:nvPr/>
        </p:nvSpPr>
        <p:spPr>
          <a:xfrm>
            <a:off x="4880478" y="16343050"/>
            <a:ext cx="11625099" cy="3416320"/>
          </a:xfrm>
          <a:prstGeom prst="rect">
            <a:avLst/>
          </a:prstGeom>
          <a:noFill/>
        </p:spPr>
        <p:txBody>
          <a:bodyPr wrap="square" rtlCol="0">
            <a:spAutoFit/>
          </a:bodyPr>
          <a:lstStyle/>
          <a:p>
            <a:pPr marL="571500" indent="-571500">
              <a:buFont typeface="Arial" panose="020B0604020202020204" pitchFamily="34" charset="0"/>
              <a:buChar char="•"/>
            </a:pPr>
            <a:r>
              <a:rPr lang="en-US" sz="3600" dirty="0"/>
              <a:t>Many DSPs do not participate in workplace health activities due to time constraints and/or caregiving functions on the job. They may feel that taking time for themselves instead of simply assisting is inappropriate or will impede their perceived job performance. </a:t>
            </a:r>
            <a:endParaRPr lang="en-US" sz="3600" dirty="0" smtClean="0"/>
          </a:p>
        </p:txBody>
      </p:sp>
      <p:pic>
        <p:nvPicPr>
          <p:cNvPr id="12" name="Picture 11" descr="Two men are at a Cooking Matters class. They are sitting at a table and the man on the right is cutting a tomato while the other watches and smiles. The man on the left is the direct support staff for the man on the right." title="Photo of Cooking Matters clas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97980" y="16496769"/>
            <a:ext cx="3187864" cy="3441877"/>
          </a:xfrm>
          <a:prstGeom prst="rect">
            <a:avLst/>
          </a:prstGeom>
        </p:spPr>
      </p:pic>
      <p:sp>
        <p:nvSpPr>
          <p:cNvPr id="4" name="TextBox 3"/>
          <p:cNvSpPr txBox="1"/>
          <p:nvPr/>
        </p:nvSpPr>
        <p:spPr>
          <a:xfrm>
            <a:off x="844518" y="9898008"/>
            <a:ext cx="15235288" cy="6740307"/>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t>DSPs experience </a:t>
            </a:r>
            <a:r>
              <a:rPr lang="en-US" sz="3600" dirty="0"/>
              <a:t>job-related stress, insufficient wages, and feelings of being undervalued. (Ejaz, Bukach, Dawson, Gitter, &amp; Judge, 2015) </a:t>
            </a:r>
            <a:r>
              <a:rPr lang="en-US" sz="3600" dirty="0" smtClean="0"/>
              <a:t/>
            </a:r>
            <a:br>
              <a:rPr lang="en-US" sz="3600" dirty="0" smtClean="0"/>
            </a:br>
            <a:endParaRPr lang="en-US" sz="1800" dirty="0" smtClean="0"/>
          </a:p>
          <a:p>
            <a:pPr marL="571500" indent="-571500">
              <a:buFont typeface="Arial" panose="020B0604020202020204" pitchFamily="34" charset="0"/>
              <a:buChar char="•"/>
            </a:pPr>
            <a:r>
              <a:rPr lang="en-US" sz="3600" dirty="0"/>
              <a:t>Disability provider organizations face significant issues with recruitment and retention of staff. (Hewitt &amp; Larson, </a:t>
            </a:r>
            <a:r>
              <a:rPr lang="en-US" sz="3600" dirty="0" smtClean="0"/>
              <a:t>2007) </a:t>
            </a:r>
            <a:r>
              <a:rPr lang="en-US" sz="3600" dirty="0"/>
              <a:t>Staff turnover at disability provider agencies can be disruptive to managers, other staff, and most importantly, the adults with disabilities </a:t>
            </a:r>
            <a:r>
              <a:rPr lang="en-US" sz="3600" dirty="0" smtClean="0"/>
              <a:t>for whom they care.</a:t>
            </a:r>
          </a:p>
          <a:p>
            <a:pPr marL="571500" indent="-571500">
              <a:buFont typeface="Arial" panose="020B0604020202020204" pitchFamily="34" charset="0"/>
              <a:buChar char="•"/>
            </a:pPr>
            <a:endParaRPr lang="en-US" sz="1800" dirty="0" smtClean="0"/>
          </a:p>
          <a:p>
            <a:pPr marL="571500" indent="-571500">
              <a:buFont typeface="Arial" panose="020B0604020202020204" pitchFamily="34" charset="0"/>
              <a:buChar char="•"/>
            </a:pPr>
            <a:r>
              <a:rPr lang="en-US" sz="3600" dirty="0" smtClean="0"/>
              <a:t>DSPs show deficits </a:t>
            </a:r>
            <a:r>
              <a:rPr lang="en-US" sz="3600" dirty="0"/>
              <a:t>in consumption of healthy foods and physical activity, increased use of tobacco products, and higher rates of chronic disease than the general population. (Leser, Pirie, Ferketich, Havercamp, &amp; Wewers, 2017; Marks, Sisirak, Chang, &amp; Murphy, 2019) </a:t>
            </a:r>
          </a:p>
          <a:p>
            <a:endParaRPr lang="en-US" sz="3600" dirty="0"/>
          </a:p>
        </p:txBody>
      </p:sp>
      <p:grpSp>
        <p:nvGrpSpPr>
          <p:cNvPr id="2" name="Group 1" descr="The Need to Support Direct Support Professionals (DSPs)" title="Header"/>
          <p:cNvGrpSpPr/>
          <p:nvPr/>
        </p:nvGrpSpPr>
        <p:grpSpPr>
          <a:xfrm>
            <a:off x="936341" y="7617567"/>
            <a:ext cx="15143465" cy="2050845"/>
            <a:chOff x="1194007" y="6309985"/>
            <a:chExt cx="14898342" cy="1276678"/>
          </a:xfrm>
        </p:grpSpPr>
        <p:sp>
          <p:nvSpPr>
            <p:cNvPr id="30" name="AutoShape 94" descr="The Need to Support Direct Support Professionals" title="Header"/>
            <p:cNvSpPr>
              <a:spLocks noChangeArrowheads="1"/>
            </p:cNvSpPr>
            <p:nvPr/>
          </p:nvSpPr>
          <p:spPr bwMode="auto">
            <a:xfrm>
              <a:off x="1648174" y="6447469"/>
              <a:ext cx="13462382" cy="1139194"/>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6000" b="1" dirty="0" smtClean="0">
                  <a:solidFill>
                    <a:srgbClr val="717170"/>
                  </a:solidFill>
                </a:rPr>
                <a:t>The Need to Support Direct Support Professionals (DSPs)</a:t>
              </a:r>
              <a:endParaRPr lang="en-US" sz="5200" b="1" dirty="0">
                <a:solidFill>
                  <a:srgbClr val="717170"/>
                </a:solidFill>
              </a:endParaRPr>
            </a:p>
          </p:txBody>
        </p:sp>
        <p:cxnSp>
          <p:nvCxnSpPr>
            <p:cNvPr id="38" name="Straight Connector 37"/>
            <p:cNvCxnSpPr/>
            <p:nvPr/>
          </p:nvCxnSpPr>
          <p:spPr bwMode="auto">
            <a:xfrm>
              <a:off x="1194007" y="75866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39" name="Straight Connector 38"/>
            <p:cNvCxnSpPr/>
            <p:nvPr/>
          </p:nvCxnSpPr>
          <p:spPr bwMode="auto">
            <a:xfrm>
              <a:off x="1194007" y="63099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pic>
        <p:nvPicPr>
          <p:cNvPr id="52" name="Picture 51" descr="Red logo background" title="Logo"/>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784774" y="1468418"/>
            <a:ext cx="5091165" cy="4023360"/>
          </a:xfrm>
          <a:prstGeom prst="rect">
            <a:avLst/>
          </a:prstGeom>
        </p:spPr>
      </p:pic>
      <p:sp>
        <p:nvSpPr>
          <p:cNvPr id="22" name="Text Placeholder 21" descr="Creation of an Inclusive Wellness Program Framework" title="Header"/>
          <p:cNvSpPr>
            <a:spLocks noGrp="1"/>
          </p:cNvSpPr>
          <p:nvPr>
            <p:ph type="body" sz="quarter" idx="10"/>
          </p:nvPr>
        </p:nvSpPr>
        <p:spPr>
          <a:xfrm>
            <a:off x="359229" y="5037796"/>
            <a:ext cx="41318159" cy="2148025"/>
          </a:xfrm>
        </p:spPr>
        <p:txBody>
          <a:bodyPr/>
          <a:lstStyle/>
          <a:p>
            <a:pPr defTabSz="917575"/>
            <a:r>
              <a:rPr lang="en-US" sz="4400" dirty="0" smtClean="0">
                <a:cs typeface="Arial" charset="0"/>
              </a:rPr>
              <a:t>Ann C. Robinson, BS</a:t>
            </a:r>
            <a:r>
              <a:rPr lang="en-US" sz="4400" baseline="30000" dirty="0" smtClean="0">
                <a:cs typeface="Arial" charset="0"/>
              </a:rPr>
              <a:t>1</a:t>
            </a:r>
            <a:r>
              <a:rPr lang="en-US" sz="4400" dirty="0" smtClean="0">
                <a:cs typeface="Arial" charset="0"/>
              </a:rPr>
              <a:t>, </a:t>
            </a:r>
            <a:r>
              <a:rPr lang="en-US" sz="4400" dirty="0">
                <a:cs typeface="Arial" charset="0"/>
              </a:rPr>
              <a:t>Jesse G. Strickler, </a:t>
            </a:r>
            <a:r>
              <a:rPr lang="en-US" sz="4400" dirty="0" smtClean="0">
                <a:cs typeface="Arial" charset="0"/>
              </a:rPr>
              <a:t>BA</a:t>
            </a:r>
            <a:r>
              <a:rPr lang="en-US" sz="4400" baseline="30000" dirty="0" smtClean="0">
                <a:cs typeface="Arial" charset="0"/>
              </a:rPr>
              <a:t>1</a:t>
            </a:r>
            <a:r>
              <a:rPr lang="en-US" sz="4400" dirty="0" smtClean="0">
                <a:cs typeface="Arial" charset="0"/>
              </a:rPr>
              <a:t>, </a:t>
            </a:r>
            <a:r>
              <a:rPr lang="en-US" sz="4400" dirty="0">
                <a:cs typeface="Arial" charset="0"/>
              </a:rPr>
              <a:t>Donna E. Green, </a:t>
            </a:r>
            <a:r>
              <a:rPr lang="en-US" sz="4400" dirty="0" smtClean="0">
                <a:cs typeface="Arial" charset="0"/>
              </a:rPr>
              <a:t>BA</a:t>
            </a:r>
            <a:r>
              <a:rPr lang="en-US" sz="4400" baseline="30000" dirty="0" smtClean="0">
                <a:cs typeface="Arial" charset="0"/>
              </a:rPr>
              <a:t>1</a:t>
            </a:r>
            <a:r>
              <a:rPr lang="en-US" sz="4400" dirty="0" smtClean="0">
                <a:cs typeface="Arial" charset="0"/>
              </a:rPr>
              <a:t>, Melinda DelFratte</a:t>
            </a:r>
            <a:r>
              <a:rPr lang="en-US" sz="4400" baseline="30000" dirty="0" smtClean="0">
                <a:cs typeface="Arial" charset="0"/>
              </a:rPr>
              <a:t>2</a:t>
            </a:r>
            <a:r>
              <a:rPr lang="en-US" sz="4400" dirty="0" smtClean="0">
                <a:cs typeface="Arial" charset="0"/>
              </a:rPr>
              <a:t>, Tammy Mackey, MSed</a:t>
            </a:r>
            <a:r>
              <a:rPr lang="en-US" sz="4400" baseline="30000" dirty="0" smtClean="0">
                <a:cs typeface="Arial" charset="0"/>
              </a:rPr>
              <a:t>3</a:t>
            </a:r>
            <a:r>
              <a:rPr lang="en-US" sz="4400" dirty="0" smtClean="0">
                <a:cs typeface="Arial" charset="0"/>
              </a:rPr>
              <a:t>, </a:t>
            </a:r>
            <a:r>
              <a:rPr lang="en-US" sz="4400" dirty="0">
                <a:cs typeface="Arial" charset="0"/>
              </a:rPr>
              <a:t>Boo </a:t>
            </a:r>
            <a:r>
              <a:rPr lang="en-US" sz="4400" dirty="0" smtClean="0">
                <a:cs typeface="Arial" charset="0"/>
              </a:rPr>
              <a:t>Krucky</a:t>
            </a:r>
            <a:r>
              <a:rPr lang="en-US" sz="4400" baseline="30000" dirty="0" smtClean="0">
                <a:cs typeface="Arial" charset="0"/>
              </a:rPr>
              <a:t>4</a:t>
            </a:r>
            <a:endParaRPr lang="en-US" sz="4400" baseline="30000" dirty="0">
              <a:cs typeface="Arial" charset="0"/>
            </a:endParaRPr>
          </a:p>
          <a:p>
            <a:pPr defTabSz="917575"/>
            <a:endParaRPr lang="en-US" sz="6600" baseline="30000" dirty="0" smtClean="0">
              <a:cs typeface="Arial" charset="0"/>
            </a:endParaRPr>
          </a:p>
          <a:p>
            <a:pPr defTabSz="917575"/>
            <a:r>
              <a:rPr lang="en-US" sz="2400" baseline="30000" dirty="0" smtClean="0">
                <a:cs typeface="Arial" charset="0"/>
              </a:rPr>
              <a:t>1</a:t>
            </a:r>
            <a:r>
              <a:rPr lang="en-US" sz="2400" dirty="0" smtClean="0">
                <a:cs typeface="Arial" charset="0"/>
              </a:rPr>
              <a:t>Nisonger Center, UCEDD, </a:t>
            </a:r>
            <a:r>
              <a:rPr lang="en-US" sz="2400" baseline="30000" dirty="0" smtClean="0">
                <a:cs typeface="Arial" charset="0"/>
              </a:rPr>
              <a:t>2</a:t>
            </a:r>
            <a:r>
              <a:rPr lang="en-US" sz="2400" dirty="0" smtClean="0">
                <a:cs typeface="Arial" charset="0"/>
              </a:rPr>
              <a:t>Boundless, </a:t>
            </a:r>
            <a:r>
              <a:rPr lang="en-US" sz="2400" baseline="30000" dirty="0" smtClean="0">
                <a:cs typeface="Arial" charset="0"/>
              </a:rPr>
              <a:t>3</a:t>
            </a:r>
            <a:r>
              <a:rPr lang="en-US" sz="2400" dirty="0" smtClean="0">
                <a:cs typeface="Arial" charset="0"/>
              </a:rPr>
              <a:t>ARC Industries North, </a:t>
            </a:r>
            <a:r>
              <a:rPr lang="en-US" sz="2400" baseline="30000" dirty="0" smtClean="0">
                <a:cs typeface="Arial" charset="0"/>
              </a:rPr>
              <a:t>4</a:t>
            </a:r>
            <a:r>
              <a:rPr lang="en-US" sz="2400" dirty="0" smtClean="0">
                <a:cs typeface="Arial" charset="0"/>
              </a:rPr>
              <a:t>Goodwill Columbus</a:t>
            </a:r>
          </a:p>
          <a:p>
            <a:pPr defTabSz="917575"/>
            <a:endParaRPr lang="en-US" sz="4800" dirty="0" smtClean="0">
              <a:cs typeface="Arial" charset="0"/>
            </a:endParaRPr>
          </a:p>
        </p:txBody>
      </p:sp>
      <p:sp>
        <p:nvSpPr>
          <p:cNvPr id="20" name="Title 19"/>
          <p:cNvSpPr>
            <a:spLocks noGrp="1"/>
          </p:cNvSpPr>
          <p:nvPr>
            <p:ph type="title"/>
          </p:nvPr>
        </p:nvSpPr>
        <p:spPr>
          <a:xfrm>
            <a:off x="359229" y="1115575"/>
            <a:ext cx="37658915" cy="1966950"/>
          </a:xfrm>
        </p:spPr>
        <p:txBody>
          <a:bodyPr/>
          <a:lstStyle/>
          <a:p>
            <a:r>
              <a:rPr lang="en-US" sz="12500" dirty="0" smtClean="0"/>
              <a:t>Engaging Disability Provider Organizations in Development of an Inclusive Wellness Program</a:t>
            </a:r>
            <a:endParaRPr lang="en-US" sz="12500" dirty="0"/>
          </a:p>
        </p:txBody>
      </p:sp>
      <p:sp>
        <p:nvSpPr>
          <p:cNvPr id="15" name="TextBox 14"/>
          <p:cNvSpPr txBox="1"/>
          <p:nvPr/>
        </p:nvSpPr>
        <p:spPr>
          <a:xfrm>
            <a:off x="27491721" y="25327374"/>
            <a:ext cx="15727950" cy="3416320"/>
          </a:xfrm>
          <a:prstGeom prst="rect">
            <a:avLst/>
          </a:prstGeom>
          <a:noFill/>
        </p:spPr>
        <p:txBody>
          <a:bodyPr wrap="square" rtlCol="0">
            <a:spAutoFit/>
          </a:bodyPr>
          <a:lstStyle/>
          <a:p>
            <a:r>
              <a:rPr lang="en-US" sz="3600" b="1" dirty="0"/>
              <a:t>A framework for the program was then </a:t>
            </a:r>
            <a:r>
              <a:rPr lang="en-US" sz="3600" b="1" dirty="0" smtClean="0"/>
              <a:t>drafted</a:t>
            </a:r>
            <a:r>
              <a:rPr lang="en-US" sz="3600" dirty="0"/>
              <a:t>. The Leading Toward Health wellness </a:t>
            </a:r>
            <a:r>
              <a:rPr lang="en-US" sz="3600" dirty="0" smtClean="0"/>
              <a:t>framework is </a:t>
            </a:r>
            <a:r>
              <a:rPr lang="en-US" sz="3600" dirty="0"/>
              <a:t>broken into three strategic action domains of organizational </a:t>
            </a:r>
            <a:r>
              <a:rPr lang="en-US" sz="3600" dirty="0" smtClean="0"/>
              <a:t>culture: </a:t>
            </a:r>
            <a:r>
              <a:rPr lang="en-US" sz="3600" dirty="0"/>
              <a:t>Organizational Support, Program Activities, and Environmental </a:t>
            </a:r>
            <a:r>
              <a:rPr lang="en-US" sz="3600" dirty="0" smtClean="0"/>
              <a:t>Supports. </a:t>
            </a:r>
            <a:r>
              <a:rPr lang="en-US" sz="3600" dirty="0"/>
              <a:t>Program elements in the </a:t>
            </a:r>
            <a:r>
              <a:rPr lang="en-US" sz="3600" dirty="0" smtClean="0"/>
              <a:t>each of these domains are to </a:t>
            </a:r>
            <a:r>
              <a:rPr lang="en-US" sz="3600" dirty="0"/>
              <a:t>be chosen by leadership and key staff at the site level in order to align with workplace structure and DSP preferences. </a:t>
            </a:r>
          </a:p>
        </p:txBody>
      </p:sp>
      <p:pic>
        <p:nvPicPr>
          <p:cNvPr id="14" name="Picture 13" descr="QR Code for PDF file found at this URL: &#10;https://nisonger.osu.edu/wp-content/uploads/2019/11/Robinson_Engaging-Disability-Provider-Organizations-in-Development-of-an-Inclusive-Wellness-Program.pd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7322801" y="30700482"/>
            <a:ext cx="1554480" cy="155448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2046&quot;&gt;&lt;/object&gt;&lt;object type=&quot;2&quot; unique_id=&quot;12047&quot;&gt;&lt;object type=&quot;3&quot; unique_id=&quot;12055&quot;&gt;&lt;property id=&quot;20148&quot; value=&quot;5&quot;/&gt;&lt;property id=&quot;20300&quot; value=&quot;Slide 1&quot;/&gt;&lt;property id=&quot;20307&quot; value=&quot;273&quot;/&gt;&lt;/object&gt;&lt;object type=&quot;3&quot; unique_id=&quot;12056&quot;&gt;&lt;property id=&quot;20148&quot; value=&quot;5&quot;/&gt;&lt;property id=&quot;20300&quot; value=&quot;Slide 2&quot;/&gt;&lt;property id=&quot;20307&quot; value=&quot;274&quot;/&gt;&lt;/object&gt;&lt;/object&gt;&lt;/object&gt;&lt;/database&gt;"/>
  <p:tag name="SECTOMILLISECCONVERTED" val="1"/>
</p:tagLst>
</file>

<file path=ppt/theme/theme1.xml><?xml version="1.0" encoding="utf-8"?>
<a:theme xmlns:a="http://schemas.openxmlformats.org/drawingml/2006/main" name="2013 OSUWMC Scientific Poster Template">
  <a:themeElements>
    <a:clrScheme name="OSUWMC Sept 2013">
      <a:dk1>
        <a:srgbClr val="000000"/>
      </a:dk1>
      <a:lt1>
        <a:srgbClr val="FFFFFF"/>
      </a:lt1>
      <a:dk2>
        <a:srgbClr val="666666"/>
      </a:dk2>
      <a:lt2>
        <a:srgbClr val="F2F2F2"/>
      </a:lt2>
      <a:accent1>
        <a:srgbClr val="BB0000"/>
      </a:accent1>
      <a:accent2>
        <a:srgbClr val="D25F15"/>
      </a:accent2>
      <a:accent3>
        <a:srgbClr val="7DA1C4"/>
      </a:accent3>
      <a:accent4>
        <a:srgbClr val="880063"/>
      </a:accent4>
      <a:accent5>
        <a:srgbClr val="999500"/>
      </a:accent5>
      <a:accent6>
        <a:srgbClr val="65513C"/>
      </a:accent6>
      <a:hlink>
        <a:srgbClr val="4B79A5"/>
      </a:hlink>
      <a:folHlink>
        <a:srgbClr val="A3A3A3"/>
      </a:folHlink>
    </a:clrScheme>
    <a:fontScheme name="4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4_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4_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4_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8">
        <a:dk1>
          <a:srgbClr val="000000"/>
        </a:dk1>
        <a:lt1>
          <a:srgbClr val="FFFFFF"/>
        </a:lt1>
        <a:dk2>
          <a:srgbClr val="000000"/>
        </a:dk2>
        <a:lt2>
          <a:srgbClr val="A89487"/>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
      <a:clrScheme name="4_Blank Presentation 9">
        <a:dk1>
          <a:srgbClr val="000000"/>
        </a:dk1>
        <a:lt1>
          <a:srgbClr val="FFFFFF"/>
        </a:lt1>
        <a:dk2>
          <a:srgbClr val="000000"/>
        </a:dk2>
        <a:lt2>
          <a:srgbClr val="7C8192"/>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d Header">
  <a:themeElements>
    <a:clrScheme name="OSUWMC Sept 2013">
      <a:dk1>
        <a:srgbClr val="000000"/>
      </a:dk1>
      <a:lt1>
        <a:srgbClr val="FFFFFF"/>
      </a:lt1>
      <a:dk2>
        <a:srgbClr val="666666"/>
      </a:dk2>
      <a:lt2>
        <a:srgbClr val="F2F2F2"/>
      </a:lt2>
      <a:accent1>
        <a:srgbClr val="BB0000"/>
      </a:accent1>
      <a:accent2>
        <a:srgbClr val="D25F15"/>
      </a:accent2>
      <a:accent3>
        <a:srgbClr val="7DA1C4"/>
      </a:accent3>
      <a:accent4>
        <a:srgbClr val="880063"/>
      </a:accent4>
      <a:accent5>
        <a:srgbClr val="999500"/>
      </a:accent5>
      <a:accent6>
        <a:srgbClr val="65513C"/>
      </a:accent6>
      <a:hlink>
        <a:srgbClr val="4B79A5"/>
      </a:hlink>
      <a:folHlink>
        <a:srgbClr val="A3A3A3"/>
      </a:folHlink>
    </a:clrScheme>
    <a:fontScheme name="4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4_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4_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4_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8">
        <a:dk1>
          <a:srgbClr val="000000"/>
        </a:dk1>
        <a:lt1>
          <a:srgbClr val="FFFFFF"/>
        </a:lt1>
        <a:dk2>
          <a:srgbClr val="000000"/>
        </a:dk2>
        <a:lt2>
          <a:srgbClr val="A89487"/>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
      <a:clrScheme name="4_Blank Presentation 9">
        <a:dk1>
          <a:srgbClr val="000000"/>
        </a:dk1>
        <a:lt1>
          <a:srgbClr val="FFFFFF"/>
        </a:lt1>
        <a:dk2>
          <a:srgbClr val="000000"/>
        </a:dk2>
        <a:lt2>
          <a:srgbClr val="7C8192"/>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ser_x0020_Type xmlns="eacbd4e1-6f7d-4cc1-92db-35588741376f">Advanced PowerPoint Users</User_x0020_Type>
    <Security_x0020_Disclaimer xmlns="eacbd4e1-6f7d-4cc1-92db-35588741376f">Yes</Security_x0020_Disclaimer>
    <Data_x0020_Classification xmlns="eacbd4e1-6f7d-4cc1-92db-35588741376f">Public</Data_x0020_Classification>
    <Thumbnail xmlns="eacbd4e1-6f7d-4cc1-92db-35588741376f">
      <Url xsi:nil="true"/>
      <Description xsi:nil="true"/>
    </Thumbnai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1CAD4B521F8749A72C66E6CA80DA82" ma:contentTypeVersion="2" ma:contentTypeDescription="Create a new document." ma:contentTypeScope="" ma:versionID="d0483f9fefd908a120fbee87fba9ff6d">
  <xsd:schema xmlns:xsd="http://www.w3.org/2001/XMLSchema" xmlns:xs="http://www.w3.org/2001/XMLSchema" xmlns:p="http://schemas.microsoft.com/office/2006/metadata/properties" xmlns:ns2="eacbd4e1-6f7d-4cc1-92db-35588741376f" targetNamespace="http://schemas.microsoft.com/office/2006/metadata/properties" ma:root="true" ma:fieldsID="425e620e79c3fcdf391d3210fd40dd8a" ns2:_="">
    <xsd:import namespace="eacbd4e1-6f7d-4cc1-92db-35588741376f"/>
    <xsd:element name="properties">
      <xsd:complexType>
        <xsd:sequence>
          <xsd:element name="documentManagement">
            <xsd:complexType>
              <xsd:all>
                <xsd:element ref="ns2:Thumbnail" minOccurs="0"/>
                <xsd:element ref="ns2:User_x0020_Type" minOccurs="0"/>
                <xsd:element ref="ns2:Data_x0020_Classification"/>
                <xsd:element ref="ns2:Security_x0020_Disclaim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cbd4e1-6f7d-4cc1-92db-35588741376f" elementFormDefault="qualified">
    <xsd:import namespace="http://schemas.microsoft.com/office/2006/documentManagement/types"/>
    <xsd:import namespace="http://schemas.microsoft.com/office/infopath/2007/PartnerControls"/>
    <xsd:element name="Thumbnail" ma:index="8"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User_x0020_Type" ma:index="9" nillable="true" ma:displayName="User Type" ma:default="Advanced PowerPoint Users" ma:format="Dropdown" ma:internalName="User_x0020_Type">
      <xsd:simpleType>
        <xsd:restriction base="dms:Choice">
          <xsd:enumeration value="Advanced PowerPoint Users"/>
          <xsd:enumeration value="Regular PowerPoint Users"/>
        </xsd:restriction>
      </xsd:simpleType>
    </xsd:element>
    <xsd:element name="Data_x0020_Classification" ma:index="10" ma:displayName="Data Classification" ma:default="Limited Access" ma:format="Dropdown" ma:internalName="Data_x0020_Classification">
      <xsd:simpleType>
        <xsd:restriction base="dms:Choice">
          <xsd:enumeration value="Public"/>
          <xsd:enumeration value="Limited Access"/>
        </xsd:restriction>
      </xsd:simpleType>
    </xsd:element>
    <xsd:element name="Security_x0020_Disclaimer" ma:index="11" ma:displayName="Security Disclaimer" ma:description="This document does not contain Personal Health Information (PHI) or other restricted data." ma:format="Dropdown" ma:internalName="Security_x0020_Disclaimer">
      <xsd:simpleType>
        <xsd:restriction base="dms:Choice">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1FC94F-E0AD-44CE-B167-E6677FE16C36}">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eacbd4e1-6f7d-4cc1-92db-35588741376f"/>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9C1F6C0-507E-47C7-89D1-034ABF963054}">
  <ds:schemaRefs>
    <ds:schemaRef ds:uri="http://schemas.microsoft.com/sharepoint/v3/contenttype/forms"/>
  </ds:schemaRefs>
</ds:datastoreItem>
</file>

<file path=customXml/itemProps3.xml><?xml version="1.0" encoding="utf-8"?>
<ds:datastoreItem xmlns:ds="http://schemas.openxmlformats.org/officeDocument/2006/customXml" ds:itemID="{DAE0E20A-13FB-4120-B75D-4B78EF9F08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cbd4e1-6f7d-4cc1-92db-3558874137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8968</TotalTime>
  <Words>708</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Times New Roman</vt:lpstr>
      <vt:lpstr>2013 OSUWMC Scientific Poster Template</vt:lpstr>
      <vt:lpstr>Red Header</vt:lpstr>
      <vt:lpstr>Engaging Disability Provider Organizations in Development of an Inclusive Wellness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OSUWMC SCIENTIFIC POSTER Template_10-10</dc:title>
  <dc:creator>Robinson, Ann</dc:creator>
  <cp:lastModifiedBy>Robinson, Ann</cp:lastModifiedBy>
  <cp:revision>293</cp:revision>
  <dcterms:created xsi:type="dcterms:W3CDTF">2009-09-25T22:33:23Z</dcterms:created>
  <dcterms:modified xsi:type="dcterms:W3CDTF">2019-11-01T21:02:38Z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0x010100FB1CAD4B521F8749A72C66E6CA80DA82</vt:lpwstr>
  </property>
</Properties>
</file>